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681" r:id="rId3"/>
    <p:sldId id="682" r:id="rId4"/>
    <p:sldId id="752" r:id="rId5"/>
    <p:sldId id="753" r:id="rId6"/>
    <p:sldId id="754" r:id="rId7"/>
    <p:sldId id="755" r:id="rId8"/>
    <p:sldId id="756" r:id="rId9"/>
    <p:sldId id="757" r:id="rId10"/>
    <p:sldId id="758" r:id="rId11"/>
    <p:sldId id="788" r:id="rId12"/>
    <p:sldId id="759" r:id="rId13"/>
    <p:sldId id="760" r:id="rId14"/>
    <p:sldId id="761" r:id="rId15"/>
    <p:sldId id="762" r:id="rId16"/>
    <p:sldId id="763" r:id="rId17"/>
    <p:sldId id="764" r:id="rId18"/>
    <p:sldId id="765" r:id="rId19"/>
    <p:sldId id="766" r:id="rId20"/>
    <p:sldId id="767" r:id="rId21"/>
    <p:sldId id="768" r:id="rId22"/>
    <p:sldId id="769" r:id="rId23"/>
    <p:sldId id="770" r:id="rId24"/>
    <p:sldId id="771" r:id="rId25"/>
    <p:sldId id="772" r:id="rId26"/>
    <p:sldId id="773" r:id="rId27"/>
    <p:sldId id="774" r:id="rId28"/>
    <p:sldId id="775" r:id="rId29"/>
    <p:sldId id="776" r:id="rId30"/>
    <p:sldId id="777" r:id="rId31"/>
    <p:sldId id="778" r:id="rId32"/>
    <p:sldId id="779" r:id="rId33"/>
    <p:sldId id="780" r:id="rId34"/>
    <p:sldId id="781" r:id="rId35"/>
    <p:sldId id="782" r:id="rId36"/>
    <p:sldId id="783" r:id="rId37"/>
    <p:sldId id="784" r:id="rId38"/>
    <p:sldId id="785" r:id="rId39"/>
    <p:sldId id="786" r:id="rId40"/>
    <p:sldId id="787" r:id="rId4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66FF"/>
    <a:srgbClr val="33CC33"/>
    <a:srgbClr val="6666FF"/>
    <a:srgbClr val="D60093"/>
    <a:srgbClr val="CC00CC"/>
    <a:srgbClr val="CC00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4" autoAdjust="0"/>
    <p:restoredTop sz="95982" autoAdjust="0"/>
  </p:normalViewPr>
  <p:slideViewPr>
    <p:cSldViewPr>
      <p:cViewPr varScale="1">
        <p:scale>
          <a:sx n="84" d="100"/>
          <a:sy n="84" d="100"/>
        </p:scale>
        <p:origin x="59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66D5045-72EA-45D0-8386-B060FF8BEB96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EDAA1C-593A-4655-8A09-BD02C70D87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842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AB31DBB-5979-4F98-935B-EEBCB73686C2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9334C59-4022-45DF-BF89-F86D0EFC5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1217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334C59-4022-45DF-BF89-F86D0EFC54DB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9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 descr="cu596_首頁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88" y="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32500-42DF-45E3-AE2A-0B34BF33E95E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C9D29-BB33-4EEE-9740-E1B089A766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200" b="1" baseline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342000" indent="-230400" algn="just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8136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1448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1602000"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AE5B3-A482-4F83-86C7-3DDA4D35A74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4EF6-70D9-4A22-B70B-7B5B9BE421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無大標-僅內文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720080"/>
          </a:xfrm>
        </p:spPr>
        <p:txBody>
          <a:bodyPr/>
          <a:lstStyle>
            <a:lvl1pPr>
              <a:defRPr lang="zh-TW" altLang="en-US" sz="2000" b="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83357"/>
            <a:ext cx="4038600" cy="4525963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F801-CC2D-49CA-A4F7-271F102DEED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C0AF8-903D-4A25-919A-F3B9453F90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551DC-1EAF-4D7D-B5EA-7D996A3F205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91D25-449A-4087-AB03-07AA52EE7E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9B70-C506-4881-9527-835EE939207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C2570-2B87-4707-BB61-1CC649D824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401-B055-4DD9-9A11-F06A8DE72127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38A18-D69E-4501-984B-76AEFC3BF86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C318B-DD80-41D2-9DD7-E8BC0742232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B0FD-D095-4EE5-B01E-A59AB81585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0ABD8-24FB-4078-8748-9A05AEDCF05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5574-2CDA-4498-81E8-4A2C06137A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12628-04D2-4D48-A160-A18CA14A3EE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338F5-5B9A-4857-A920-834965FAB2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DA959-17FD-46EC-9E43-AC2426E49B40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165B-DC3F-45DA-A344-B05D7C4B64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 descr="cu596_章名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9264" y="548680"/>
            <a:ext cx="6229200" cy="1584176"/>
          </a:xfrm>
        </p:spPr>
        <p:txBody>
          <a:bodyPr anchor="t"/>
          <a:lstStyle>
            <a:lvl1pPr algn="l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3"/>
          </p:nvPr>
        </p:nvSpPr>
        <p:spPr>
          <a:xfrm>
            <a:off x="2555776" y="2348880"/>
            <a:ext cx="6264696" cy="3600400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sz="24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Ø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847C8-47BD-44ED-A406-20FE6802FAE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4B82A-28DE-4F6E-86E8-BFA3DBA99A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學習重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76872"/>
            <a:ext cx="4038600" cy="3960440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76872"/>
            <a:ext cx="4038600" cy="3960440"/>
          </a:xfrm>
        </p:spPr>
        <p:txBody>
          <a:bodyPr/>
          <a:lstStyle>
            <a:lvl1pPr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08912" cy="1152128"/>
          </a:xfrm>
        </p:spPr>
        <p:txBody>
          <a:bodyPr anchor="t"/>
          <a:lstStyle>
            <a:lvl1pPr algn="ctr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D9792-5591-40F4-9CA3-7A48282542EB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70E-B66F-4F5A-B4B9-B46B327E7F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44400"/>
            <a:ext cx="8229600" cy="738957"/>
          </a:xfrm>
        </p:spPr>
        <p:txBody>
          <a:bodyPr/>
          <a:lstStyle>
            <a:lvl1pPr algn="just">
              <a:defRPr sz="26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7A51-83EA-41EA-97D0-EB083F6A2A11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8085-1D23-44C4-BA75-1A4AB13D25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33859"/>
            <a:ext cx="8229600" cy="810965"/>
          </a:xfrm>
        </p:spPr>
        <p:txBody>
          <a:bodyPr/>
          <a:lstStyle>
            <a:lvl1pPr algn="just">
              <a:defRPr lang="zh-TW" altLang="en-US" sz="2600" b="1" kern="1200" baseline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59421"/>
            <a:ext cx="8229600" cy="3949899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457200" y="1700808"/>
            <a:ext cx="8291264" cy="639762"/>
          </a:xfrm>
        </p:spPr>
        <p:txBody>
          <a:bodyPr anchor="b"/>
          <a:lstStyle>
            <a:lvl1pPr marL="0" indent="0">
              <a:buNone/>
              <a:defRPr lang="zh-TW" altLang="en-US" sz="2400" b="1" kern="1200" baseline="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44400"/>
            <a:ext cx="8229600" cy="738957"/>
          </a:xfrm>
        </p:spPr>
        <p:txBody>
          <a:bodyPr/>
          <a:lstStyle>
            <a:lvl1pPr algn="just">
              <a:defRPr sz="2400"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60C04-E1D4-458E-ADD7-DFAC2E2D531A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392E1-8875-440F-8E49-E8C85412F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20080"/>
          </a:xfrm>
        </p:spPr>
        <p:txBody>
          <a:bodyPr/>
          <a:lstStyle>
            <a:lvl1pPr>
              <a:defRPr lang="zh-TW" altLang="en-US" sz="2400" b="1" kern="1200" baseline="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1349"/>
            <a:ext cx="4038600" cy="4597971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00808"/>
            <a:ext cx="4038600" cy="4597971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AC7DF-E436-4077-A376-7FC9A103F2EB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9D0D0-ADE1-4FD0-B858-9B0F86FA8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4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56416-1974-4AA4-A40D-CD39F24E7AF9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A5013-7418-4332-8A71-4592AB2CC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400"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AE5B3-A482-4F83-86C7-3DDA4D35A74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4EF6-70D9-4A22-B70B-7B5B9BE421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 descr="cu596_內文.jpg"/>
          <p:cNvPicPr>
            <a:picLocks noChangeAspect="1"/>
          </p:cNvPicPr>
          <p:nvPr/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1044575"/>
            <a:ext cx="82296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712913"/>
            <a:ext cx="8229600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B10152-68A1-4EC9-B99B-669F826E4F90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21C178-526A-490B-B4D1-ABA4E9B096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44" r:id="rId10"/>
    <p:sldLayoutId id="2147484734" r:id="rId11"/>
    <p:sldLayoutId id="2147484735" r:id="rId12"/>
    <p:sldLayoutId id="2147484736" r:id="rId13"/>
    <p:sldLayoutId id="2147484737" r:id="rId14"/>
    <p:sldLayoutId id="2147484738" r:id="rId15"/>
    <p:sldLayoutId id="2147484739" r:id="rId16"/>
    <p:sldLayoutId id="2147484740" r:id="rId17"/>
    <p:sldLayoutId id="2147484741" r:id="rId18"/>
  </p:sldLayoutIdLst>
  <p:txStyles>
    <p:titleStyle>
      <a:lvl1pPr algn="just" rtl="0" eaLnBrk="0" fontAlgn="base" hangingPunct="0">
        <a:spcBef>
          <a:spcPct val="0"/>
        </a:spcBef>
        <a:spcAft>
          <a:spcPct val="0"/>
        </a:spcAft>
        <a:defRPr lang="zh-TW" altLang="en-US" sz="2600" kern="1200" dirty="0">
          <a:solidFill>
            <a:srgbClr val="254061"/>
          </a:solidFill>
          <a:latin typeface="標楷體" pitchFamily="65" charset="-120"/>
          <a:ea typeface="標楷體" pitchFamily="65" charset="-120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u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1pPr>
      <a:lvl2pPr marL="812800" indent="-230188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Ø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2pPr>
      <a:lvl3pPr marL="11430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•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3pPr>
      <a:lvl4pPr marL="16002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–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4pPr>
      <a:lvl5pPr marL="20574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»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5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12" Type="http://schemas.openxmlformats.org/officeDocument/2006/relationships/slide" Target="slide2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23.xml"/><Relationship Id="rId5" Type="http://schemas.openxmlformats.org/officeDocument/2006/relationships/slide" Target="slide6.xml"/><Relationship Id="rId10" Type="http://schemas.openxmlformats.org/officeDocument/2006/relationships/slide" Target="slide22.xml"/><Relationship Id="rId4" Type="http://schemas.openxmlformats.org/officeDocument/2006/relationships/slide" Target="slide4.xml"/><Relationship Id="rId9" Type="http://schemas.openxmlformats.org/officeDocument/2006/relationships/slide" Target="slide20.xml"/><Relationship Id="rId1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11-4-2</a:t>
            </a:r>
            <a:r>
              <a:rPr lang="zh-TW" altLang="zh-TW" dirty="0"/>
              <a:t>　外部連結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我們直接以下面的例子說明如何建立外部連結。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76872"/>
            <a:ext cx="642117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74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836712"/>
            <a:ext cx="669674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&lt;body&gt;</a:t>
            </a:r>
            <a:endParaRPr lang="zh-TW" altLang="zh-TW" sz="1200" dirty="0"/>
          </a:p>
          <a:p>
            <a:r>
              <a:rPr lang="en-US" altLang="zh-TW" sz="1200" dirty="0"/>
              <a:t>  &lt;div data-role="page"&gt;</a:t>
            </a:r>
            <a:endParaRPr lang="zh-TW" altLang="zh-TW" sz="1200" dirty="0"/>
          </a:p>
          <a:p>
            <a:r>
              <a:rPr lang="en-US" altLang="zh-TW" sz="1200" dirty="0"/>
              <a:t>    &lt;div data-role="header" data-theme="b"&gt;</a:t>
            </a:r>
            <a:endParaRPr lang="zh-TW" altLang="zh-TW" sz="1200" dirty="0"/>
          </a:p>
          <a:p>
            <a:r>
              <a:rPr lang="en-US" altLang="zh-TW" sz="1200" dirty="0"/>
              <a:t>      &lt;h1&gt;</a:t>
            </a:r>
            <a:r>
              <a:rPr lang="zh-TW" altLang="zh-TW" sz="1200" dirty="0"/>
              <a:t>航海王</a:t>
            </a:r>
            <a:r>
              <a:rPr lang="en-US" altLang="zh-TW" sz="1200" dirty="0"/>
              <a:t>&lt;/h1&gt;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  &lt;div data-role="content"&gt;</a:t>
            </a:r>
            <a:endParaRPr lang="zh-TW" altLang="zh-TW" sz="1200" dirty="0"/>
          </a:p>
          <a:p>
            <a:r>
              <a:rPr lang="en-US" altLang="zh-TW" sz="1200" dirty="0"/>
              <a:t>     </a:t>
            </a:r>
            <a:r>
              <a:rPr lang="en-US" altLang="zh-TW" sz="1200" b="1" dirty="0"/>
              <a:t> &lt;p&gt;</a:t>
            </a:r>
            <a:r>
              <a:rPr lang="zh-TW" altLang="zh-TW" sz="1200" b="1" dirty="0"/>
              <a:t>這是第一份文件，前往</a:t>
            </a:r>
            <a:r>
              <a:rPr lang="en-US" altLang="zh-TW" sz="1200" b="1" dirty="0"/>
              <a:t>&lt;a </a:t>
            </a:r>
            <a:r>
              <a:rPr lang="en-US" altLang="zh-TW" sz="1200" b="1" dirty="0" err="1"/>
              <a:t>href</a:t>
            </a:r>
            <a:r>
              <a:rPr lang="en-US" altLang="zh-TW" sz="1200" b="1" dirty="0"/>
              <a:t>="jQM3b.html"&gt;</a:t>
            </a:r>
            <a:r>
              <a:rPr lang="zh-TW" altLang="zh-TW" sz="1200" b="1" dirty="0"/>
              <a:t>第二份文件</a:t>
            </a:r>
            <a:r>
              <a:rPr lang="en-US" altLang="zh-TW" sz="1200" b="1" dirty="0"/>
              <a:t>&lt;/a&gt;</a:t>
            </a:r>
            <a:r>
              <a:rPr lang="zh-TW" altLang="zh-TW" sz="1200" b="1" dirty="0"/>
              <a:t>。</a:t>
            </a:r>
            <a:r>
              <a:rPr lang="en-US" altLang="zh-TW" sz="1200" b="1" dirty="0"/>
              <a:t>&lt;/p&gt;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  &lt;div data-role="footer" data-theme="b"&gt;</a:t>
            </a:r>
            <a:endParaRPr lang="zh-TW" altLang="zh-TW" sz="1200" dirty="0"/>
          </a:p>
          <a:p>
            <a:r>
              <a:rPr lang="en-US" altLang="zh-TW" sz="1200" dirty="0"/>
              <a:t>      &lt;h4&gt;&amp;copy;</a:t>
            </a:r>
            <a:r>
              <a:rPr lang="zh-TW" altLang="zh-TW" sz="1200" dirty="0"/>
              <a:t>快樂影視</a:t>
            </a:r>
            <a:r>
              <a:rPr lang="en-US" altLang="zh-TW" sz="1200" dirty="0"/>
              <a:t>&lt;/h4&gt;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&lt;/div&gt;</a:t>
            </a:r>
            <a:endParaRPr lang="zh-TW" altLang="zh-TW" sz="1200" dirty="0"/>
          </a:p>
          <a:p>
            <a:r>
              <a:rPr lang="en-US" altLang="zh-TW" sz="1200" dirty="0"/>
              <a:t>&lt;/body&gt;</a:t>
            </a:r>
            <a:endParaRPr lang="zh-TW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444934" y="3249079"/>
            <a:ext cx="1975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\ch11\jQM3a.html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9086" y="3717032"/>
            <a:ext cx="59951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&lt;body&gt;</a:t>
            </a:r>
            <a:endParaRPr lang="zh-TW" altLang="zh-TW" sz="1200" dirty="0"/>
          </a:p>
          <a:p>
            <a:r>
              <a:rPr lang="en-US" altLang="zh-TW" sz="1200" dirty="0"/>
              <a:t>  &lt;div data-role="page"&gt;</a:t>
            </a:r>
            <a:endParaRPr lang="zh-TW" altLang="zh-TW" sz="1200" dirty="0"/>
          </a:p>
          <a:p>
            <a:r>
              <a:rPr lang="en-US" altLang="zh-TW" sz="1200" dirty="0"/>
              <a:t>    &lt;div data-role="header" data-theme="b"&gt;</a:t>
            </a:r>
            <a:endParaRPr lang="zh-TW" altLang="zh-TW" sz="1200" dirty="0"/>
          </a:p>
          <a:p>
            <a:r>
              <a:rPr lang="en-US" altLang="zh-TW" sz="1200" dirty="0"/>
              <a:t>      &lt;h1&gt;</a:t>
            </a:r>
            <a:r>
              <a:rPr lang="zh-TW" altLang="zh-TW" sz="1200" dirty="0"/>
              <a:t>航海王</a:t>
            </a:r>
            <a:r>
              <a:rPr lang="en-US" altLang="zh-TW" sz="1200" dirty="0"/>
              <a:t>&lt;/h1&gt;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  &lt;div data-role="content"&gt;</a:t>
            </a:r>
            <a:endParaRPr lang="zh-TW" altLang="zh-TW" sz="1200" dirty="0"/>
          </a:p>
          <a:p>
            <a:r>
              <a:rPr lang="en-US" altLang="zh-TW" sz="1200" dirty="0"/>
              <a:t>      </a:t>
            </a:r>
            <a:r>
              <a:rPr lang="en-US" altLang="zh-TW" sz="1200" b="1" dirty="0"/>
              <a:t>&lt;p&gt;</a:t>
            </a:r>
            <a:r>
              <a:rPr lang="zh-TW" altLang="zh-TW" sz="1200" b="1" dirty="0"/>
              <a:t>這是第二份文件，返回</a:t>
            </a:r>
            <a:r>
              <a:rPr lang="en-US" altLang="zh-TW" sz="1200" b="1" dirty="0"/>
              <a:t>&lt;a </a:t>
            </a:r>
            <a:r>
              <a:rPr lang="en-US" altLang="zh-TW" sz="1200" b="1" dirty="0" err="1"/>
              <a:t>href</a:t>
            </a:r>
            <a:r>
              <a:rPr lang="en-US" altLang="zh-TW" sz="1200" b="1" dirty="0"/>
              <a:t>="jQM3a.html"&gt;</a:t>
            </a:r>
            <a:r>
              <a:rPr lang="zh-TW" altLang="zh-TW" sz="1200" b="1" dirty="0"/>
              <a:t>第一份文件</a:t>
            </a:r>
            <a:r>
              <a:rPr lang="en-US" altLang="zh-TW" sz="1200" b="1" dirty="0"/>
              <a:t>&lt;/a&gt;</a:t>
            </a:r>
            <a:r>
              <a:rPr lang="zh-TW" altLang="zh-TW" sz="1200" b="1" dirty="0"/>
              <a:t>。</a:t>
            </a:r>
            <a:r>
              <a:rPr lang="en-US" altLang="zh-TW" sz="1200" b="1" dirty="0"/>
              <a:t>&lt;/p&gt;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  &lt;div data-role="footer" data-theme="b"&gt;</a:t>
            </a:r>
            <a:endParaRPr lang="zh-TW" altLang="zh-TW" sz="1200" dirty="0"/>
          </a:p>
          <a:p>
            <a:r>
              <a:rPr lang="en-US" altLang="zh-TW" sz="1200" dirty="0"/>
              <a:t>      &lt;h4&gt;&amp;copy;</a:t>
            </a:r>
            <a:r>
              <a:rPr lang="zh-TW" altLang="zh-TW" sz="1200" dirty="0"/>
              <a:t>快樂影視</a:t>
            </a:r>
            <a:r>
              <a:rPr lang="en-US" altLang="zh-TW" sz="1200" dirty="0"/>
              <a:t>&lt;/h4&gt;</a:t>
            </a:r>
            <a:endParaRPr lang="zh-TW" altLang="zh-TW" sz="1200" dirty="0"/>
          </a:p>
          <a:p>
            <a:r>
              <a:rPr lang="en-US" altLang="zh-TW" sz="1200" dirty="0"/>
              <a:t>    &lt;/div&gt;</a:t>
            </a:r>
            <a:endParaRPr lang="zh-TW" altLang="zh-TW" sz="1200" dirty="0"/>
          </a:p>
          <a:p>
            <a:r>
              <a:rPr lang="en-US" altLang="zh-TW" sz="1200" dirty="0"/>
              <a:t>  &lt;/div&gt;</a:t>
            </a:r>
            <a:endParaRPr lang="zh-TW" altLang="zh-TW" sz="1200" dirty="0"/>
          </a:p>
          <a:p>
            <a:r>
              <a:rPr lang="en-US" altLang="zh-TW" sz="1200" dirty="0"/>
              <a:t>&lt;/body&gt;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44934" y="6166451"/>
            <a:ext cx="1975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\</a:t>
            </a:r>
            <a:r>
              <a:rPr lang="en-US" altLang="zh-TW" dirty="0" smtClean="0"/>
              <a:t>ch11\jQM3b.html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697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11-4-3</a:t>
            </a:r>
            <a:r>
              <a:rPr lang="zh-TW" altLang="zh-TW" dirty="0"/>
              <a:t>　絕對外部連結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我們直接以下面的例子說明如何建立絕對外部連結。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3761052"/>
            <a:ext cx="3744349" cy="298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467544" y="2132856"/>
            <a:ext cx="82089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&lt;body&gt;</a:t>
            </a:r>
            <a:endParaRPr lang="zh-TW" altLang="zh-TW" sz="1400" dirty="0"/>
          </a:p>
          <a:p>
            <a:r>
              <a:rPr lang="en-US" altLang="zh-TW" sz="1400" dirty="0"/>
              <a:t>  &lt;div data-role="page"&gt;</a:t>
            </a:r>
            <a:endParaRPr lang="zh-TW" altLang="zh-TW" sz="1400" dirty="0"/>
          </a:p>
          <a:p>
            <a:r>
              <a:rPr lang="en-US" altLang="zh-TW" sz="1400" dirty="0"/>
              <a:t>    &lt;div data-role="header" data-theme="b"&gt;</a:t>
            </a:r>
            <a:endParaRPr lang="zh-TW" altLang="zh-TW" sz="1400" dirty="0"/>
          </a:p>
          <a:p>
            <a:r>
              <a:rPr lang="en-US" altLang="zh-TW" sz="1400" dirty="0"/>
              <a:t>      &lt;h1&gt;</a:t>
            </a:r>
            <a:r>
              <a:rPr lang="zh-TW" altLang="zh-TW" sz="1400" dirty="0"/>
              <a:t>航海王</a:t>
            </a:r>
            <a:r>
              <a:rPr lang="en-US" altLang="zh-TW" sz="1400" dirty="0"/>
              <a:t>&lt;/h1&gt;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data-role="content"&gt;</a:t>
            </a:r>
            <a:endParaRPr lang="zh-TW" altLang="zh-TW" sz="1400" dirty="0"/>
          </a:p>
          <a:p>
            <a:r>
              <a:rPr lang="en-US" altLang="zh-TW" sz="1400" dirty="0"/>
              <a:t>      &lt;p&gt;</a:t>
            </a:r>
            <a:r>
              <a:rPr lang="zh-TW" altLang="zh-TW" sz="1400" dirty="0"/>
              <a:t>前往</a:t>
            </a:r>
            <a:r>
              <a:rPr lang="en-US" altLang="zh-TW" sz="1400" b="1" dirty="0"/>
              <a:t>&lt;a </a:t>
            </a:r>
            <a:r>
              <a:rPr lang="en-US" altLang="zh-TW" sz="1400" b="1" dirty="0" err="1"/>
              <a:t>href</a:t>
            </a:r>
            <a:r>
              <a:rPr lang="en-US" altLang="zh-TW" sz="1400" b="1" dirty="0"/>
              <a:t>="http://www.google.com.tw/" data-</a:t>
            </a:r>
            <a:r>
              <a:rPr lang="en-US" altLang="zh-TW" sz="1400" b="1" dirty="0" err="1"/>
              <a:t>rel</a:t>
            </a:r>
            <a:r>
              <a:rPr lang="en-US" altLang="zh-TW" sz="1400" b="1" dirty="0"/>
              <a:t>="external"&gt;Google</a:t>
            </a:r>
            <a:r>
              <a:rPr lang="zh-TW" altLang="zh-TW" sz="1400" b="1" dirty="0"/>
              <a:t>台灣</a:t>
            </a:r>
            <a:r>
              <a:rPr lang="en-US" altLang="zh-TW" sz="1400" b="1" dirty="0"/>
              <a:t>&lt;/a&gt;</a:t>
            </a:r>
            <a:r>
              <a:rPr lang="en-US" altLang="zh-TW" sz="1400" dirty="0"/>
              <a:t>&lt;/p&gt;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data-role="footer" data-theme="b"&gt;</a:t>
            </a:r>
            <a:endParaRPr lang="zh-TW" altLang="zh-TW" sz="1400" dirty="0"/>
          </a:p>
          <a:p>
            <a:r>
              <a:rPr lang="en-US" altLang="zh-TW" sz="1400" dirty="0"/>
              <a:t>      &lt;h4&gt;&amp;copy;</a:t>
            </a:r>
            <a:r>
              <a:rPr lang="zh-TW" altLang="zh-TW" sz="1400" dirty="0"/>
              <a:t>快樂影視</a:t>
            </a:r>
            <a:r>
              <a:rPr lang="en-US" altLang="zh-TW" sz="1400" dirty="0"/>
              <a:t>&lt;/h4&gt;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&lt;/div&gt;</a:t>
            </a:r>
            <a:endParaRPr lang="zh-TW" altLang="zh-TW" sz="1400" dirty="0"/>
          </a:p>
          <a:p>
            <a:r>
              <a:rPr lang="en-US" altLang="zh-TW" sz="1400" dirty="0"/>
              <a:t>&lt;/body&gt;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997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</a:t>
            </a:r>
            <a:r>
              <a:rPr lang="zh-TW" altLang="zh-TW" dirty="0"/>
              <a:t>　對話方塊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下面是一個例子，當使用者點取 </a:t>
            </a:r>
            <a:r>
              <a:rPr lang="en-US" altLang="zh-TW" dirty="0"/>
              <a:t>&lt;jQM5.html&gt; </a:t>
            </a:r>
            <a:r>
              <a:rPr lang="zh-TW" altLang="en-US" dirty="0"/>
              <a:t>的「魯夫簡介」超連結時，就以對話方塊的形式顯示 </a:t>
            </a:r>
            <a:r>
              <a:rPr lang="en-US" altLang="zh-TW" dirty="0"/>
              <a:t>&lt;introduction.html&gt; </a:t>
            </a:r>
            <a:r>
              <a:rPr lang="zh-TW" altLang="en-US" dirty="0"/>
              <a:t>的介紹文字，點取左上角的關閉按鈕即可返回 </a:t>
            </a:r>
            <a:r>
              <a:rPr lang="en-US" altLang="zh-TW" dirty="0"/>
              <a:t>&lt;jQM5.html&gt;  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 descr="J:\Jean\2017跨裝置網頁設計\CH16-19圖檔\newjQ1s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96952"/>
            <a:ext cx="2160241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J:\Jean\2017跨裝置網頁設計\CH16-19圖檔\newjQ1s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2996952"/>
            <a:ext cx="2160241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向右箭號 6"/>
          <p:cNvSpPr/>
          <p:nvPr/>
        </p:nvSpPr>
        <p:spPr>
          <a:xfrm>
            <a:off x="4716017" y="4221088"/>
            <a:ext cx="43204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44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7544" y="3501009"/>
            <a:ext cx="1505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&lt;\Ch11\jQM5.html&gt;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67544" y="6364722"/>
            <a:ext cx="1930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&lt;\Ch11\introduction.html&gt;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470667" y="1052736"/>
            <a:ext cx="58143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00" dirty="0"/>
              <a:t>&lt;body&gt;</a:t>
            </a:r>
            <a:endParaRPr lang="zh-TW" altLang="zh-TW" sz="1300" dirty="0"/>
          </a:p>
          <a:p>
            <a:r>
              <a:rPr lang="en-US" altLang="zh-TW" sz="1300" dirty="0"/>
              <a:t>  &lt;div data-role="page"&gt;</a:t>
            </a:r>
            <a:endParaRPr lang="zh-TW" altLang="zh-TW" sz="1300" dirty="0"/>
          </a:p>
          <a:p>
            <a:r>
              <a:rPr lang="en-US" altLang="zh-TW" sz="1300" dirty="0"/>
              <a:t>    &lt;div data-role="header"&gt; &lt;h1&gt;</a:t>
            </a:r>
            <a:r>
              <a:rPr lang="zh-TW" altLang="zh-TW" sz="1300" dirty="0"/>
              <a:t>航海王</a:t>
            </a:r>
            <a:r>
              <a:rPr lang="en-US" altLang="zh-TW" sz="1300" dirty="0"/>
              <a:t>&lt;/h1&gt;&lt;/div&gt;</a:t>
            </a:r>
            <a:endParaRPr lang="zh-TW" altLang="zh-TW" sz="1300" dirty="0"/>
          </a:p>
          <a:p>
            <a:r>
              <a:rPr lang="en-US" altLang="zh-TW" sz="1300" dirty="0"/>
              <a:t>    &lt;div data-role="content"&gt;</a:t>
            </a:r>
            <a:endParaRPr lang="zh-TW" altLang="zh-TW" sz="1300" dirty="0"/>
          </a:p>
          <a:p>
            <a:r>
              <a:rPr lang="en-US" altLang="zh-TW" sz="1300" dirty="0"/>
              <a:t>      &lt;p&gt;</a:t>
            </a:r>
            <a:r>
              <a:rPr lang="zh-TW" altLang="zh-TW" sz="1300" dirty="0"/>
              <a:t>海賊王黃金．羅傑遺留下一個被稱為</a:t>
            </a:r>
            <a:r>
              <a:rPr lang="en-US" altLang="zh-TW" sz="1300" dirty="0"/>
              <a:t>ONEPIECE</a:t>
            </a:r>
            <a:r>
              <a:rPr lang="zh-TW" altLang="zh-TW" sz="1300" dirty="0"/>
              <a:t>的神秘寶藏，</a:t>
            </a:r>
          </a:p>
          <a:p>
            <a:r>
              <a:rPr lang="en-US" altLang="zh-TW" sz="1300" dirty="0"/>
              <a:t>      </a:t>
            </a:r>
            <a:r>
              <a:rPr lang="zh-TW" altLang="zh-TW" sz="1300" dirty="0"/>
              <a:t>而主角「魯夫」找了海盜剋星「索隆」、女賊「娜美」、</a:t>
            </a:r>
          </a:p>
          <a:p>
            <a:r>
              <a:rPr lang="en-US" altLang="zh-TW" sz="1300" dirty="0"/>
              <a:t>      </a:t>
            </a:r>
            <a:r>
              <a:rPr lang="zh-TW" altLang="zh-TW" sz="1300" dirty="0"/>
              <a:t>可愛馴鹿「喬巴」等幾位夥伴要一起尋找傳說中的寶藏。</a:t>
            </a:r>
            <a:r>
              <a:rPr lang="en-US" altLang="zh-TW" sz="1300" dirty="0"/>
              <a:t>&lt;/p&gt;</a:t>
            </a:r>
            <a:endParaRPr lang="zh-TW" altLang="zh-TW" sz="1300" dirty="0"/>
          </a:p>
          <a:p>
            <a:r>
              <a:rPr lang="en-US" altLang="zh-TW" sz="1300" dirty="0"/>
              <a:t>      </a:t>
            </a:r>
            <a:r>
              <a:rPr lang="en-US" altLang="zh-TW" sz="1300" b="1" dirty="0"/>
              <a:t>&lt;a </a:t>
            </a:r>
            <a:r>
              <a:rPr lang="en-US" altLang="zh-TW" sz="1300" b="1" dirty="0" err="1"/>
              <a:t>href</a:t>
            </a:r>
            <a:r>
              <a:rPr lang="en-US" altLang="zh-TW" sz="1300" b="1" dirty="0"/>
              <a:t>="introduction.html" data-</a:t>
            </a:r>
            <a:r>
              <a:rPr lang="en-US" altLang="zh-TW" sz="1300" b="1" dirty="0" err="1"/>
              <a:t>rel</a:t>
            </a:r>
            <a:r>
              <a:rPr lang="en-US" altLang="zh-TW" sz="1300" b="1" dirty="0"/>
              <a:t>="dialog"&gt;</a:t>
            </a:r>
            <a:r>
              <a:rPr lang="zh-TW" altLang="zh-TW" sz="1300" b="1" dirty="0"/>
              <a:t>魯夫簡介</a:t>
            </a:r>
            <a:r>
              <a:rPr lang="en-US" altLang="zh-TW" sz="1300" b="1" dirty="0"/>
              <a:t>&lt;/a&gt;</a:t>
            </a:r>
            <a:endParaRPr lang="zh-TW" altLang="zh-TW" sz="1300" dirty="0"/>
          </a:p>
          <a:p>
            <a:r>
              <a:rPr lang="en-US" altLang="zh-TW" sz="1300" dirty="0"/>
              <a:t>    &lt;/div&gt;</a:t>
            </a:r>
            <a:endParaRPr lang="zh-TW" altLang="zh-TW" sz="1300" dirty="0"/>
          </a:p>
          <a:p>
            <a:r>
              <a:rPr lang="en-US" altLang="zh-TW" sz="1300" dirty="0"/>
              <a:t>    &lt;div data-role="footer"&gt; &lt;h4&gt;&amp;copy;</a:t>
            </a:r>
            <a:r>
              <a:rPr lang="zh-TW" altLang="zh-TW" sz="1300" dirty="0"/>
              <a:t>快樂影視</a:t>
            </a:r>
            <a:r>
              <a:rPr lang="en-US" altLang="zh-TW" sz="1300" dirty="0"/>
              <a:t>&lt;/h4&gt;&lt;/div&gt;</a:t>
            </a:r>
            <a:endParaRPr lang="zh-TW" altLang="zh-TW" sz="1300" dirty="0"/>
          </a:p>
          <a:p>
            <a:r>
              <a:rPr lang="en-US" altLang="zh-TW" sz="1300" dirty="0"/>
              <a:t> &lt;/div&gt;</a:t>
            </a:r>
            <a:endParaRPr lang="zh-TW" altLang="zh-TW" sz="1300" dirty="0"/>
          </a:p>
          <a:p>
            <a:r>
              <a:rPr lang="en-US" altLang="zh-TW" sz="1300" dirty="0"/>
              <a:t>&lt;/body&gt;</a:t>
            </a:r>
            <a:endParaRPr lang="zh-TW" altLang="en-US" sz="1300" dirty="0"/>
          </a:p>
        </p:txBody>
      </p:sp>
      <p:sp>
        <p:nvSpPr>
          <p:cNvPr id="9" name="矩形 8"/>
          <p:cNvSpPr/>
          <p:nvPr/>
        </p:nvSpPr>
        <p:spPr>
          <a:xfrm>
            <a:off x="506016" y="4005064"/>
            <a:ext cx="5094312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00" dirty="0"/>
              <a:t>&lt;body&gt;</a:t>
            </a:r>
            <a:endParaRPr lang="zh-TW" altLang="zh-TW" sz="1300" dirty="0"/>
          </a:p>
          <a:p>
            <a:r>
              <a:rPr lang="en-US" altLang="zh-TW" sz="1300" dirty="0"/>
              <a:t>  &lt;div data-role="page"&gt;</a:t>
            </a:r>
            <a:endParaRPr lang="zh-TW" altLang="zh-TW" sz="1300" dirty="0"/>
          </a:p>
          <a:p>
            <a:r>
              <a:rPr lang="en-US" altLang="zh-TW" sz="1300" dirty="0"/>
              <a:t>    &lt;div data-role="header"&gt;&lt;h1&gt;</a:t>
            </a:r>
            <a:r>
              <a:rPr lang="zh-TW" altLang="zh-TW" sz="1300" dirty="0"/>
              <a:t>魯夫簡介</a:t>
            </a:r>
            <a:r>
              <a:rPr lang="en-US" altLang="zh-TW" sz="1300" dirty="0"/>
              <a:t>&lt;/h1&gt;&lt;/div&gt;</a:t>
            </a:r>
            <a:endParaRPr lang="zh-TW" altLang="zh-TW" sz="1300" dirty="0"/>
          </a:p>
          <a:p>
            <a:r>
              <a:rPr lang="en-US" altLang="zh-TW" sz="1300" dirty="0"/>
              <a:t>    &lt;div data-role="content"&gt;</a:t>
            </a:r>
            <a:endParaRPr lang="zh-TW" altLang="zh-TW" sz="1300" dirty="0"/>
          </a:p>
          <a:p>
            <a:r>
              <a:rPr lang="en-US" altLang="zh-TW" sz="1300" dirty="0"/>
              <a:t>      &lt;p&gt;</a:t>
            </a:r>
            <a:r>
              <a:rPr lang="zh-TW" altLang="zh-TW" sz="1300" dirty="0"/>
              <a:t>魯夫是海賊王一片中的主角，因為誤食了惡魔的果實，</a:t>
            </a:r>
          </a:p>
          <a:p>
            <a:r>
              <a:rPr lang="en-US" altLang="zh-TW" sz="1300" dirty="0"/>
              <a:t>      </a:t>
            </a:r>
            <a:r>
              <a:rPr lang="zh-TW" altLang="zh-TW" sz="1300" dirty="0"/>
              <a:t>使得魯夫成了橡膠人，身體能夠任意拉長，</a:t>
            </a:r>
          </a:p>
          <a:p>
            <a:r>
              <a:rPr lang="en-US" altLang="zh-TW" sz="1300" dirty="0"/>
              <a:t>      </a:t>
            </a:r>
            <a:r>
              <a:rPr lang="zh-TW" altLang="zh-TW" sz="1300" dirty="0"/>
              <a:t>魯夫立志成為海賊王，尋找傳說中的寶藏。</a:t>
            </a:r>
            <a:r>
              <a:rPr lang="en-US" altLang="zh-TW" sz="1300" dirty="0"/>
              <a:t>&lt;/p&gt;</a:t>
            </a:r>
            <a:endParaRPr lang="zh-TW" altLang="zh-TW" sz="1300" dirty="0"/>
          </a:p>
          <a:p>
            <a:r>
              <a:rPr lang="en-US" altLang="zh-TW" sz="1300" dirty="0"/>
              <a:t>    &lt;/div&gt;</a:t>
            </a:r>
            <a:endParaRPr lang="zh-TW" altLang="zh-TW" sz="1300" dirty="0"/>
          </a:p>
          <a:p>
            <a:r>
              <a:rPr lang="en-US" altLang="zh-TW" sz="1300" dirty="0"/>
              <a:t>    &lt;div data-role="footer"&gt; &lt;h4&gt;&amp;copy;</a:t>
            </a:r>
            <a:r>
              <a:rPr lang="zh-TW" altLang="zh-TW" sz="1300" dirty="0"/>
              <a:t>快樂影視</a:t>
            </a:r>
            <a:r>
              <a:rPr lang="en-US" altLang="zh-TW" sz="1300" dirty="0"/>
              <a:t>&lt;/h4&gt;&lt;/div&gt;</a:t>
            </a:r>
            <a:endParaRPr lang="zh-TW" altLang="zh-TW" sz="1300" dirty="0"/>
          </a:p>
          <a:p>
            <a:r>
              <a:rPr lang="en-US" altLang="zh-TW" sz="1300" dirty="0"/>
              <a:t>  &lt;/div&gt;</a:t>
            </a:r>
            <a:endParaRPr lang="zh-TW" altLang="zh-TW" sz="1300" dirty="0"/>
          </a:p>
          <a:p>
            <a:r>
              <a:rPr lang="en-US" altLang="zh-TW" sz="1300" dirty="0"/>
              <a:t>&lt;/body&gt;</a:t>
            </a:r>
            <a:endParaRPr lang="zh-TW" altLang="en-US" sz="1300" dirty="0"/>
          </a:p>
        </p:txBody>
      </p:sp>
    </p:spTree>
    <p:extLst>
      <p:ext uri="{BB962C8B-B14F-4D97-AF65-F5344CB8AC3E}">
        <p14:creationId xmlns:p14="http://schemas.microsoft.com/office/powerpoint/2010/main" val="95529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11-6</a:t>
            </a:r>
            <a:r>
              <a:rPr lang="zh-TW" altLang="zh-TW" dirty="0"/>
              <a:t>　按鈕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11-6-1</a:t>
            </a:r>
            <a:r>
              <a:rPr lang="zh-TW" altLang="zh-TW" dirty="0"/>
              <a:t>　建立</a:t>
            </a:r>
            <a:r>
              <a:rPr lang="zh-TW" altLang="zh-TW" dirty="0" smtClean="0"/>
              <a:t>按鈕</a:t>
            </a:r>
            <a:endParaRPr lang="en-US" altLang="zh-TW" dirty="0" smtClean="0"/>
          </a:p>
          <a:p>
            <a:pPr marL="0" lvl="1" indent="0" algn="l">
              <a:spcAft>
                <a:spcPts val="1200"/>
              </a:spcAft>
              <a:buSzPct val="120000"/>
              <a:buNone/>
            </a:pPr>
            <a:r>
              <a:rPr lang="zh-TW" altLang="en-US" dirty="0"/>
              <a:t>若要將超連結元素或表單輸入元素描繪成按鈕，可以加上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16237"/>
                </a:solidFill>
              </a:rPr>
              <a:t>data-role ="button" </a:t>
            </a:r>
            <a:r>
              <a:rPr lang="zh-TW" altLang="en-US" dirty="0"/>
              <a:t>屬性，例如：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91666"/>
            <a:ext cx="6408712" cy="71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72879"/>
            <a:ext cx="5897494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146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11-6-2</a:t>
            </a:r>
            <a:r>
              <a:rPr lang="zh-TW" altLang="zh-TW" dirty="0"/>
              <a:t>　設定按鈕的圖示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若要設定按鈕的圖示，可以加上</a:t>
            </a:r>
            <a:r>
              <a:rPr lang="en-US" altLang="zh-TW" i="1" dirty="0">
                <a:solidFill>
                  <a:srgbClr val="F16237"/>
                </a:solidFill>
              </a:rPr>
              <a:t>data-icon=“icon-name”  </a:t>
            </a:r>
            <a:r>
              <a:rPr lang="zh-TW" altLang="en-US" dirty="0"/>
              <a:t>屬性，按鈕的圖示預設會顯示在左側，若要變更圖示的位置，可以加上 </a:t>
            </a:r>
            <a:r>
              <a:rPr lang="en-US" altLang="zh-TW" dirty="0">
                <a:solidFill>
                  <a:srgbClr val="F16237"/>
                </a:solidFill>
              </a:rPr>
              <a:t>data-</a:t>
            </a:r>
            <a:r>
              <a:rPr lang="en-US" altLang="zh-TW" dirty="0" err="1">
                <a:solidFill>
                  <a:srgbClr val="F16237"/>
                </a:solidFill>
              </a:rPr>
              <a:t>iconpos</a:t>
            </a:r>
            <a:r>
              <a:rPr lang="en-US" altLang="zh-TW" dirty="0">
                <a:solidFill>
                  <a:srgbClr val="F16237"/>
                </a:solidFill>
              </a:rPr>
              <a:t>="left | right | top | bottom | </a:t>
            </a:r>
            <a:r>
              <a:rPr lang="en-US" altLang="zh-TW" dirty="0" err="1">
                <a:solidFill>
                  <a:srgbClr val="F16237"/>
                </a:solidFill>
              </a:rPr>
              <a:t>notext</a:t>
            </a:r>
            <a:r>
              <a:rPr lang="en-US" altLang="zh-TW" dirty="0">
                <a:solidFill>
                  <a:srgbClr val="F16237"/>
                </a:solidFill>
              </a:rPr>
              <a:t>" </a:t>
            </a:r>
            <a:r>
              <a:rPr lang="zh-TW" altLang="en-US" dirty="0"/>
              <a:t>屬性 </a:t>
            </a:r>
            <a:r>
              <a:rPr lang="en-US" altLang="zh-TW" dirty="0"/>
              <a:t>( </a:t>
            </a:r>
            <a:r>
              <a:rPr lang="zh-TW" altLang="en-US" dirty="0"/>
              <a:t>預設值為</a:t>
            </a:r>
            <a:r>
              <a:rPr lang="en-US" altLang="zh-TW" dirty="0"/>
              <a:t>left)</a:t>
            </a:r>
            <a:r>
              <a:rPr lang="zh-TW" altLang="en-US" dirty="0"/>
              <a:t>，例如：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140968"/>
            <a:ext cx="2520280" cy="25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51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11-6-3 </a:t>
            </a:r>
            <a:r>
              <a:rPr lang="zh-TW" altLang="en-US" dirty="0"/>
              <a:t>設定按鈕的佈景主題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我們可以使用</a:t>
            </a:r>
            <a:r>
              <a:rPr lang="en-US" altLang="zh-TW" dirty="0"/>
              <a:t>data-theme="a-z" </a:t>
            </a:r>
            <a:r>
              <a:rPr lang="zh-TW" altLang="en-US" dirty="0"/>
              <a:t>屬性設定按鈕的佈景主題，內建的佈景主題有</a:t>
            </a:r>
            <a:r>
              <a:rPr lang="en-US" altLang="zh-TW" dirty="0"/>
              <a:t>a (</a:t>
            </a:r>
            <a:r>
              <a:rPr lang="zh-TW" altLang="en-US" dirty="0"/>
              <a:t>灰色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b (</a:t>
            </a:r>
            <a:r>
              <a:rPr lang="zh-TW" altLang="en-US" dirty="0"/>
              <a:t>黑色</a:t>
            </a:r>
            <a:r>
              <a:rPr lang="en-US" altLang="zh-TW" dirty="0"/>
              <a:t>)</a:t>
            </a:r>
            <a:r>
              <a:rPr lang="zh-TW" altLang="en-US" dirty="0"/>
              <a:t>，例如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9031" y="2564904"/>
            <a:ext cx="842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="role.html" data-role="button" data-icon="arrow-r" </a:t>
            </a:r>
            <a:r>
              <a:rPr lang="en-US" altLang="zh-TW" sz="1600" b="1" dirty="0"/>
              <a:t>data-theme="b"</a:t>
            </a:r>
            <a:r>
              <a:rPr lang="en-US" altLang="zh-TW" sz="1600" dirty="0"/>
              <a:t>&gt;</a:t>
            </a:r>
            <a:r>
              <a:rPr lang="zh-TW" altLang="zh-TW" sz="1600" dirty="0"/>
              <a:t>角色介紹</a:t>
            </a:r>
            <a:r>
              <a:rPr lang="en-US" altLang="zh-TW" sz="1600" dirty="0"/>
              <a:t>&lt;/a&gt;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897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11-6-4</a:t>
            </a:r>
            <a:r>
              <a:rPr lang="zh-TW" altLang="zh-TW" dirty="0"/>
              <a:t>　設定按鈕的特殊效果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l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按鈕預設為圓角加陰影，若要取消加陰影，可以加上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16237"/>
                </a:solidFill>
              </a:rPr>
              <a:t>data-shadow="false"</a:t>
            </a:r>
            <a:r>
              <a:rPr lang="en-US" altLang="zh-TW" dirty="0"/>
              <a:t>  </a:t>
            </a:r>
            <a:r>
              <a:rPr lang="zh-TW" altLang="en-US" dirty="0"/>
              <a:t>屬性；若要取消圓角，可以加上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16237"/>
                </a:solidFill>
              </a:rPr>
              <a:t>data-corners="false" </a:t>
            </a:r>
            <a:r>
              <a:rPr lang="zh-TW" altLang="en-US" dirty="0"/>
              <a:t>屬性，例如：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824" y="2883371"/>
            <a:ext cx="78771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598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11-6-5</a:t>
            </a:r>
            <a:r>
              <a:rPr lang="zh-TW" altLang="zh-TW" dirty="0"/>
              <a:t>　設定控制群組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zh-TW" altLang="en-US" dirty="0"/>
              <a:t>若要將幾個有關聯的按鈕群組在一起，此時可以利用 </a:t>
            </a:r>
            <a:r>
              <a:rPr lang="en-US" altLang="zh-TW" dirty="0"/>
              <a:t>&lt;div&gt; </a:t>
            </a:r>
            <a:r>
              <a:rPr lang="zh-TW" altLang="en-US" dirty="0"/>
              <a:t>元素加上</a:t>
            </a:r>
            <a:r>
              <a:rPr lang="en-US" altLang="zh-TW" dirty="0">
                <a:solidFill>
                  <a:srgbClr val="F16237"/>
                </a:solidFill>
              </a:rPr>
              <a:t>data-role="</a:t>
            </a:r>
            <a:r>
              <a:rPr lang="en-US" altLang="zh-TW" dirty="0" err="1">
                <a:solidFill>
                  <a:srgbClr val="F16237"/>
                </a:solidFill>
              </a:rPr>
              <a:t>controlgroup</a:t>
            </a:r>
            <a:r>
              <a:rPr lang="en-US" altLang="zh-TW" dirty="0">
                <a:solidFill>
                  <a:srgbClr val="F16237"/>
                </a:solidFill>
              </a:rPr>
              <a:t>" </a:t>
            </a:r>
            <a:r>
              <a:rPr lang="zh-TW" altLang="en-US" dirty="0"/>
              <a:t>屬性定義一個控制群組容器，然後將按鈕放在這個容器裡面，例如：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lvl="1" indent="0" algn="l">
              <a:buNone/>
            </a:pPr>
            <a:r>
              <a:rPr lang="zh-TW" altLang="en-US" dirty="0"/>
              <a:t>瀏覽結果如左下圖，若要變更為水平排列，可以加上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16237"/>
                </a:solidFill>
              </a:rPr>
              <a:t>data-type=“horizontal” </a:t>
            </a:r>
            <a:r>
              <a:rPr lang="zh-TW" altLang="en-US" dirty="0"/>
              <a:t>屬性，瀏覽結果如右下圖。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209" y="2807568"/>
            <a:ext cx="7015881" cy="127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085184"/>
            <a:ext cx="458577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6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836712"/>
            <a:ext cx="7704856" cy="1584176"/>
          </a:xfrm>
        </p:spPr>
        <p:txBody>
          <a:bodyPr/>
          <a:lstStyle/>
          <a:p>
            <a:r>
              <a:rPr lang="en-US" altLang="zh-TW" dirty="0" smtClean="0"/>
              <a:t>    </a:t>
            </a:r>
            <a:r>
              <a:rPr lang="en-US" altLang="zh-TW" sz="1000" dirty="0" smtClean="0"/>
              <a:t> </a:t>
            </a:r>
            <a:r>
              <a:rPr lang="en-US" altLang="zh-TW" dirty="0" smtClean="0"/>
              <a:t>11</a:t>
            </a:r>
            <a:br>
              <a:rPr lang="en-US" altLang="zh-TW" dirty="0" smtClean="0"/>
            </a:br>
            <a:r>
              <a:rPr lang="en-US" altLang="zh-TW" dirty="0"/>
              <a:t>jQuery </a:t>
            </a:r>
            <a:r>
              <a:rPr lang="en-US" altLang="zh-TW" dirty="0" smtClean="0"/>
              <a:t>Mobile</a:t>
            </a:r>
            <a:r>
              <a:rPr lang="zh-TW" altLang="en-US" dirty="0" smtClean="0"/>
              <a:t>行動</a:t>
            </a:r>
            <a:r>
              <a:rPr lang="zh-TW" altLang="en-US" dirty="0"/>
              <a:t>版網頁</a:t>
            </a:r>
          </a:p>
        </p:txBody>
      </p:sp>
      <p:sp>
        <p:nvSpPr>
          <p:cNvPr id="4099" name="內容版面配置區 2"/>
          <p:cNvSpPr>
            <a:spLocks noGrp="1"/>
          </p:cNvSpPr>
          <p:nvPr>
            <p:ph idx="13"/>
          </p:nvPr>
        </p:nvSpPr>
        <p:spPr>
          <a:xfrm>
            <a:off x="1115616" y="2564904"/>
            <a:ext cx="3816424" cy="3600400"/>
          </a:xfrm>
        </p:spPr>
        <p:txBody>
          <a:bodyPr/>
          <a:lstStyle/>
          <a:p>
            <a:pPr latinLnBrk="1"/>
            <a:r>
              <a:rPr lang="en-US" altLang="zh-TW" i="1" dirty="0" smtClean="0">
                <a:hlinkClick r:id="rId3" action="ppaction://hlinksldjump"/>
              </a:rPr>
              <a:t>11-1</a:t>
            </a:r>
            <a:r>
              <a:rPr lang="zh-TW" altLang="en-US" i="1" dirty="0">
                <a:hlinkClick r:id="rId3" action="ppaction://hlinksldjump"/>
              </a:rPr>
              <a:t>　</a:t>
            </a:r>
            <a:r>
              <a:rPr lang="zh-TW" altLang="en-US" dirty="0">
                <a:hlinkClick r:id="rId3" action="ppaction://hlinksldjump"/>
              </a:rPr>
              <a:t>認識</a:t>
            </a:r>
            <a:r>
              <a:rPr lang="en-US" altLang="zh-TW" dirty="0">
                <a:hlinkClick r:id="rId3" action="ppaction://hlinksldjump"/>
              </a:rPr>
              <a:t>jQuery Mobile</a:t>
            </a:r>
            <a:endParaRPr lang="en-US" altLang="zh-TW" dirty="0"/>
          </a:p>
          <a:p>
            <a:pPr marL="896938" indent="-896938" latinLnBrk="1"/>
            <a:r>
              <a:rPr lang="en-US" altLang="zh-TW" i="1" dirty="0" smtClean="0">
                <a:hlinkClick r:id="rId4" action="ppaction://hlinksldjump"/>
              </a:rPr>
              <a:t>11-2</a:t>
            </a:r>
            <a:r>
              <a:rPr lang="zh-TW" altLang="en-US" i="1" dirty="0">
                <a:hlinkClick r:id="rId4" action="ppaction://hlinksldjump"/>
              </a:rPr>
              <a:t>　</a:t>
            </a:r>
            <a:r>
              <a:rPr lang="zh-TW" altLang="en-US" dirty="0">
                <a:hlinkClick r:id="rId4" action="ppaction://hlinksldjump"/>
              </a:rPr>
              <a:t>撰寫</a:t>
            </a:r>
            <a:r>
              <a:rPr lang="en-US" altLang="zh-TW" dirty="0">
                <a:hlinkClick r:id="rId4" action="ppaction://hlinksldjump"/>
              </a:rPr>
              <a:t>jQuery </a:t>
            </a:r>
            <a:r>
              <a:rPr lang="en-US" altLang="zh-TW" dirty="0" smtClean="0">
                <a:hlinkClick r:id="rId4" action="ppaction://hlinksldjump"/>
              </a:rPr>
              <a:t>Mobile</a:t>
            </a:r>
            <a:br>
              <a:rPr lang="en-US" altLang="zh-TW" dirty="0" smtClean="0">
                <a:hlinkClick r:id="rId4" action="ppaction://hlinksldjump"/>
              </a:rPr>
            </a:br>
            <a:r>
              <a:rPr lang="zh-TW" altLang="en-US" dirty="0" smtClean="0">
                <a:hlinkClick r:id="rId4" action="ppaction://hlinksldjump"/>
              </a:rPr>
              <a:t>行動</a:t>
            </a:r>
            <a:r>
              <a:rPr lang="zh-TW" altLang="en-US" dirty="0">
                <a:hlinkClick r:id="rId4" action="ppaction://hlinksldjump"/>
              </a:rPr>
              <a:t>版網頁</a:t>
            </a:r>
            <a:endParaRPr lang="zh-TW" altLang="en-US" dirty="0"/>
          </a:p>
          <a:p>
            <a:pPr latinLnBrk="1"/>
            <a:r>
              <a:rPr lang="en-US" altLang="zh-TW" i="1" dirty="0" smtClean="0">
                <a:hlinkClick r:id="rId5" action="ppaction://hlinksldjump"/>
              </a:rPr>
              <a:t>11-3</a:t>
            </a:r>
            <a:r>
              <a:rPr lang="zh-TW" altLang="en-US" i="1" dirty="0">
                <a:hlinkClick r:id="rId5" action="ppaction://hlinksldjump"/>
              </a:rPr>
              <a:t>　</a:t>
            </a:r>
            <a:r>
              <a:rPr lang="zh-TW" altLang="en-US" dirty="0">
                <a:hlinkClick r:id="rId5" action="ppaction://hlinksldjump"/>
              </a:rPr>
              <a:t>佈景主題</a:t>
            </a:r>
            <a:endParaRPr lang="zh-TW" altLang="en-US" dirty="0"/>
          </a:p>
          <a:p>
            <a:pPr latinLnBrk="1"/>
            <a:r>
              <a:rPr lang="en-US" altLang="zh-TW" i="1" dirty="0" smtClean="0">
                <a:hlinkClick r:id="rId6" action="ppaction://hlinksldjump"/>
              </a:rPr>
              <a:t>11-4</a:t>
            </a:r>
            <a:r>
              <a:rPr lang="zh-TW" altLang="en-US" i="1" dirty="0">
                <a:hlinkClick r:id="rId6" action="ppaction://hlinksldjump"/>
              </a:rPr>
              <a:t>　</a:t>
            </a:r>
            <a:r>
              <a:rPr lang="zh-TW" altLang="en-US" dirty="0">
                <a:hlinkClick r:id="rId6" action="ppaction://hlinksldjump"/>
              </a:rPr>
              <a:t>超連結</a:t>
            </a:r>
            <a:endParaRPr lang="zh-TW" altLang="en-US" dirty="0"/>
          </a:p>
          <a:p>
            <a:pPr latinLnBrk="1"/>
            <a:r>
              <a:rPr lang="en-US" altLang="zh-TW" i="1" dirty="0" smtClean="0">
                <a:hlinkClick r:id="rId7" action="ppaction://hlinksldjump"/>
              </a:rPr>
              <a:t>11-5</a:t>
            </a:r>
            <a:r>
              <a:rPr lang="zh-TW" altLang="en-US" i="1" dirty="0">
                <a:hlinkClick r:id="rId7" action="ppaction://hlinksldjump"/>
              </a:rPr>
              <a:t>　</a:t>
            </a:r>
            <a:r>
              <a:rPr lang="zh-TW" altLang="en-US" dirty="0" smtClean="0">
                <a:hlinkClick r:id="rId7" action="ppaction://hlinksldjump"/>
              </a:rPr>
              <a:t>對話方塊</a:t>
            </a:r>
            <a:endParaRPr lang="en-US" altLang="zh-TW" dirty="0" smtClean="0">
              <a:hlinkClick r:id="rId8" action="ppaction://hlinksldjump"/>
            </a:endParaRPr>
          </a:p>
          <a:p>
            <a:pPr latinLnBrk="1"/>
            <a:r>
              <a:rPr lang="en-US" altLang="zh-TW" i="1" dirty="0" smtClean="0">
                <a:hlinkClick r:id="rId8" action="ppaction://hlinksldjump"/>
              </a:rPr>
              <a:t>11-6</a:t>
            </a:r>
            <a:r>
              <a:rPr lang="zh-TW" altLang="en-US" i="1" dirty="0" smtClean="0">
                <a:hlinkClick r:id="rId8" action="ppaction://hlinksldjump"/>
              </a:rPr>
              <a:t>    </a:t>
            </a:r>
            <a:r>
              <a:rPr lang="zh-TW" altLang="en-US" dirty="0" smtClean="0">
                <a:hlinkClick r:id="rId8" action="ppaction://hlinksldjump"/>
              </a:rPr>
              <a:t>按鈕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4886428" y="2564904"/>
            <a:ext cx="381642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lang="zh-TW" altLang="en-US" sz="24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marL="813600" indent="-2304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Ø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marL="11430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marL="16002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–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marL="20574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»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zh-TW" i="1" dirty="0" smtClean="0">
                <a:hlinkClick r:id="rId9" action="ppaction://hlinksldjump"/>
              </a:rPr>
              <a:t>11-7</a:t>
            </a:r>
            <a:r>
              <a:rPr lang="zh-TW" altLang="en-US" i="1" dirty="0">
                <a:hlinkClick r:id="rId9" action="ppaction://hlinksldjump"/>
              </a:rPr>
              <a:t>　</a:t>
            </a:r>
            <a:r>
              <a:rPr lang="zh-TW" altLang="en-US" dirty="0">
                <a:hlinkClick r:id="rId9" action="ppaction://hlinksldjump"/>
              </a:rPr>
              <a:t>工具列</a:t>
            </a:r>
            <a:endParaRPr lang="zh-TW" altLang="en-US" dirty="0"/>
          </a:p>
          <a:p>
            <a:pPr latinLnBrk="1"/>
            <a:r>
              <a:rPr kumimoji="0" lang="en-US" altLang="zh-TW" i="1" dirty="0" smtClean="0">
                <a:hlinkClick r:id="rId10" action="ppaction://hlinksldjump"/>
              </a:rPr>
              <a:t>11-8</a:t>
            </a:r>
            <a:r>
              <a:rPr kumimoji="0" lang="zh-TW" altLang="en-US" i="1" dirty="0">
                <a:hlinkClick r:id="rId10" action="ppaction://hlinksldjump"/>
              </a:rPr>
              <a:t>　</a:t>
            </a:r>
            <a:r>
              <a:rPr kumimoji="0" lang="zh-TW" altLang="en-US" dirty="0">
                <a:hlinkClick r:id="rId10" action="ppaction://hlinksldjump"/>
              </a:rPr>
              <a:t>導覽列</a:t>
            </a:r>
            <a:endParaRPr kumimoji="0" lang="zh-TW" altLang="en-US" dirty="0"/>
          </a:p>
          <a:p>
            <a:pPr latinLnBrk="1"/>
            <a:r>
              <a:rPr kumimoji="0" lang="en-US" altLang="zh-TW" i="1" dirty="0" smtClean="0">
                <a:hlinkClick r:id="rId11" action="ppaction://hlinksldjump"/>
              </a:rPr>
              <a:t>11-9</a:t>
            </a:r>
            <a:r>
              <a:rPr kumimoji="0" lang="zh-TW" altLang="en-US" i="1" dirty="0">
                <a:hlinkClick r:id="rId11" action="ppaction://hlinksldjump"/>
              </a:rPr>
              <a:t>　</a:t>
            </a:r>
            <a:r>
              <a:rPr kumimoji="0" lang="zh-TW" altLang="en-US" dirty="0">
                <a:hlinkClick r:id="rId11" action="ppaction://hlinksldjump"/>
              </a:rPr>
              <a:t>可摺疊區塊</a:t>
            </a:r>
            <a:endParaRPr kumimoji="0" lang="zh-TW" altLang="en-US" dirty="0"/>
          </a:p>
          <a:p>
            <a:pPr latinLnBrk="1"/>
            <a:r>
              <a:rPr kumimoji="0" lang="en-US" altLang="zh-TW" i="1" dirty="0" smtClean="0">
                <a:hlinkClick r:id="rId12" action="ppaction://hlinksldjump"/>
              </a:rPr>
              <a:t>11-10</a:t>
            </a:r>
            <a:r>
              <a:rPr kumimoji="0" lang="zh-TW" altLang="en-US" i="1" dirty="0">
                <a:hlinkClick r:id="rId12" action="ppaction://hlinksldjump"/>
              </a:rPr>
              <a:t>　</a:t>
            </a:r>
            <a:r>
              <a:rPr kumimoji="0" lang="zh-TW" altLang="en-US" dirty="0">
                <a:hlinkClick r:id="rId12" action="ppaction://hlinksldjump"/>
              </a:rPr>
              <a:t>可摺疊區塊群組</a:t>
            </a:r>
            <a:endParaRPr kumimoji="0" lang="zh-TW" altLang="en-US" dirty="0"/>
          </a:p>
          <a:p>
            <a:pPr latinLnBrk="1"/>
            <a:r>
              <a:rPr kumimoji="0" lang="en-US" altLang="zh-TW" i="1" dirty="0" smtClean="0">
                <a:hlinkClick r:id="rId13" action="ppaction://hlinksldjump"/>
              </a:rPr>
              <a:t>11-11  </a:t>
            </a:r>
            <a:r>
              <a:rPr kumimoji="0" lang="zh-TW" altLang="en-US" dirty="0" smtClean="0">
                <a:hlinkClick r:id="rId13" action="ppaction://hlinksldjump"/>
              </a:rPr>
              <a:t>清單</a:t>
            </a:r>
            <a:r>
              <a:rPr kumimoji="0" lang="zh-TW" altLang="en-US" dirty="0">
                <a:hlinkClick r:id="rId13" action="ppaction://hlinksldjump"/>
              </a:rPr>
              <a:t>檢視</a:t>
            </a:r>
            <a:endParaRPr kumimoji="0" lang="zh-TW" altLang="en-US" dirty="0"/>
          </a:p>
          <a:p>
            <a:pPr latinLnBrk="1"/>
            <a:r>
              <a:rPr kumimoji="0" lang="en-US" altLang="zh-TW" i="1" dirty="0" smtClean="0">
                <a:hlinkClick r:id="rId14" action="ppaction://hlinksldjump"/>
              </a:rPr>
              <a:t>11-12</a:t>
            </a:r>
            <a:r>
              <a:rPr kumimoji="0" lang="zh-TW" altLang="en-US" i="1" dirty="0" smtClean="0">
                <a:hlinkClick r:id="rId14" action="ppaction://hlinksldjump"/>
              </a:rPr>
              <a:t>  </a:t>
            </a:r>
            <a:r>
              <a:rPr kumimoji="0" lang="zh-TW" altLang="en-US" dirty="0" smtClean="0">
                <a:hlinkClick r:id="rId14" action="ppaction://hlinksldjump"/>
              </a:rPr>
              <a:t>表單</a:t>
            </a:r>
            <a:endParaRPr kumimoji="0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11-7</a:t>
            </a:r>
            <a:r>
              <a:rPr lang="zh-TW" altLang="zh-TW" dirty="0"/>
              <a:t>　工具列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11-7-1</a:t>
            </a:r>
            <a:r>
              <a:rPr lang="zh-TW" altLang="zh-TW" dirty="0"/>
              <a:t>　頁首</a:t>
            </a:r>
            <a:r>
              <a:rPr lang="zh-TW" altLang="zh-TW" dirty="0" smtClean="0"/>
              <a:t>列</a:t>
            </a:r>
            <a:endParaRPr lang="en-US" altLang="zh-TW" dirty="0" smtClean="0"/>
          </a:p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sz="1800" dirty="0">
                <a:solidFill>
                  <a:srgbClr val="F16237"/>
                </a:solidFill>
              </a:rPr>
              <a:t>頁首列</a:t>
            </a:r>
            <a:r>
              <a:rPr lang="zh-TW" altLang="en-US" sz="1800" dirty="0"/>
              <a:t> </a:t>
            </a:r>
            <a:r>
              <a:rPr lang="en-US" altLang="zh-TW" sz="1800" dirty="0"/>
              <a:t>(header) </a:t>
            </a:r>
            <a:r>
              <a:rPr lang="zh-TW" altLang="en-US" sz="1800" dirty="0"/>
              <a:t>位於頁面上方，通常用來放置標題或「返回」等按鈕，標題文字建議以 </a:t>
            </a:r>
            <a:r>
              <a:rPr lang="en-US" altLang="zh-TW" sz="1800" dirty="0"/>
              <a:t>&lt;h1&gt; </a:t>
            </a:r>
            <a:r>
              <a:rPr lang="zh-TW" altLang="en-US" sz="1800" dirty="0"/>
              <a:t>元素來標示，但使用 </a:t>
            </a:r>
            <a:r>
              <a:rPr lang="en-US" altLang="zh-TW" sz="1800" dirty="0"/>
              <a:t>&lt;h2&gt; ~ &lt;h6&gt; </a:t>
            </a:r>
            <a:r>
              <a:rPr lang="zh-TW" altLang="en-US" sz="1800" dirty="0"/>
              <a:t>元素亦可，例如：</a:t>
            </a:r>
            <a:endParaRPr lang="en-US" altLang="zh-TW" sz="18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112987"/>
            <a:ext cx="688699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096344"/>
            <a:ext cx="4038388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0652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11-7-2</a:t>
            </a:r>
            <a:r>
              <a:rPr lang="zh-TW" altLang="zh-TW" dirty="0"/>
              <a:t>　頁尾列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>
                <a:solidFill>
                  <a:srgbClr val="F16237"/>
                </a:solidFill>
              </a:rPr>
              <a:t>頁尾列 </a:t>
            </a:r>
            <a:r>
              <a:rPr lang="en-US" altLang="zh-TW" dirty="0"/>
              <a:t>(footer) </a:t>
            </a:r>
            <a:r>
              <a:rPr lang="zh-TW" altLang="en-US" dirty="0"/>
              <a:t>位於頁面下方，通常用來放置版權宣告、聯絡資訊、具有導覽功能或相關聯的一組按鈕，例如：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32050"/>
          <a:stretch/>
        </p:blipFill>
        <p:spPr bwMode="auto">
          <a:xfrm>
            <a:off x="539552" y="2708920"/>
            <a:ext cx="7877175" cy="148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98019" y="4581128"/>
            <a:ext cx="21602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11-8</a:t>
            </a:r>
            <a:r>
              <a:rPr lang="zh-TW" altLang="zh-TW" dirty="0"/>
              <a:t>　導覽列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l">
              <a:spcAft>
                <a:spcPts val="1200"/>
              </a:spcAft>
              <a:buSzPct val="120000"/>
              <a:buNone/>
            </a:pPr>
            <a:r>
              <a:rPr lang="zh-TW" altLang="en-US" sz="1800" dirty="0"/>
              <a:t>導覽列可以放在頁首列、頁尾列或內容等區域，下面是一個例子 </a:t>
            </a:r>
            <a:r>
              <a:rPr lang="en-US" altLang="zh-TW" sz="1800" dirty="0"/>
              <a:t>&lt;\</a:t>
            </a:r>
            <a:r>
              <a:rPr lang="en-US" altLang="zh-TW" sz="1800" dirty="0" smtClean="0"/>
              <a:t>Ch11\jQMUI3.html</a:t>
            </a:r>
            <a:r>
              <a:rPr lang="en-US" altLang="zh-TW" sz="1800" dirty="0"/>
              <a:t>&gt;</a:t>
            </a:r>
            <a:r>
              <a:rPr lang="zh-TW" altLang="en-US" sz="1800" dirty="0"/>
              <a:t>，它將導覽列放在頁首列。</a:t>
            </a:r>
            <a:endParaRPr lang="en-US" altLang="zh-TW" sz="18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92896"/>
            <a:ext cx="6309719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948264" y="3645024"/>
            <a:ext cx="1800200" cy="26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11-9</a:t>
            </a:r>
            <a:r>
              <a:rPr lang="zh-TW" altLang="zh-TW" dirty="0"/>
              <a:t>　可摺疊區塊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l">
              <a:spcAft>
                <a:spcPts val="1200"/>
              </a:spcAft>
              <a:buSzPct val="120000"/>
              <a:buNone/>
            </a:pPr>
            <a:r>
              <a:rPr lang="zh-TW" altLang="en-US" dirty="0"/>
              <a:t>例如下面的敘述是在內容裡面加上 </a:t>
            </a:r>
            <a:r>
              <a:rPr lang="en-US" altLang="zh-TW" dirty="0"/>
              <a:t>&lt;div&gt;  </a:t>
            </a:r>
            <a:r>
              <a:rPr lang="zh-TW" altLang="en-US" dirty="0"/>
              <a:t>元素和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solidFill>
                  <a:srgbClr val="F16237"/>
                </a:solidFill>
              </a:rPr>
              <a:t>data-role ="collapsible" </a:t>
            </a:r>
            <a:r>
              <a:rPr lang="zh-TW" altLang="en-US" dirty="0"/>
              <a:t>屬性表示要建立可摺疊區塊：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76103"/>
            <a:ext cx="78962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90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11-10</a:t>
            </a:r>
            <a:r>
              <a:rPr lang="zh-TW" altLang="zh-TW" dirty="0"/>
              <a:t>　可摺疊區塊群組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我們可以利用</a:t>
            </a:r>
            <a:r>
              <a:rPr lang="en-US" altLang="zh-TW" dirty="0"/>
              <a:t>jQuery Mobile </a:t>
            </a:r>
            <a:r>
              <a:rPr lang="zh-TW" altLang="en-US" dirty="0"/>
              <a:t>提供的</a:t>
            </a:r>
            <a:r>
              <a:rPr lang="en-US" altLang="zh-TW" dirty="0"/>
              <a:t>Collapsible set Widget </a:t>
            </a:r>
            <a:r>
              <a:rPr lang="zh-TW" altLang="en-US" dirty="0"/>
              <a:t>將多個可摺疊區塊放在一起成為一個群組，稱為</a:t>
            </a:r>
            <a:r>
              <a:rPr lang="zh-TW" altLang="en-US" dirty="0">
                <a:solidFill>
                  <a:srgbClr val="F16237"/>
                </a:solidFill>
              </a:rPr>
              <a:t>可摺疊區塊群組 </a:t>
            </a:r>
            <a:r>
              <a:rPr lang="en-US" altLang="zh-TW" dirty="0"/>
              <a:t>(collapsible set of collapsible blocks)</a:t>
            </a:r>
            <a:r>
              <a:rPr lang="zh-TW" altLang="en-US" dirty="0"/>
              <a:t>，下面是一個例子 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83768"/>
            <a:ext cx="523555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811760"/>
            <a:ext cx="233943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4755976"/>
            <a:ext cx="2318200" cy="176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向下箭號 7"/>
          <p:cNvSpPr/>
          <p:nvPr/>
        </p:nvSpPr>
        <p:spPr>
          <a:xfrm>
            <a:off x="7241571" y="4503948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0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11-11</a:t>
            </a:r>
            <a:r>
              <a:rPr lang="zh-TW" altLang="zh-TW" dirty="0"/>
              <a:t>　清單檢視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11-11-1</a:t>
            </a:r>
            <a:r>
              <a:rPr lang="zh-TW" altLang="zh-TW" dirty="0"/>
              <a:t>　建立清單</a:t>
            </a:r>
            <a:r>
              <a:rPr lang="zh-TW" altLang="zh-TW" dirty="0" smtClean="0"/>
              <a:t>檢視</a:t>
            </a:r>
            <a:endParaRPr lang="en-US" altLang="zh-TW" dirty="0" smtClean="0"/>
          </a:p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建立清單檢視最常見的方式是使用 </a:t>
            </a:r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 </a:t>
            </a:r>
            <a:r>
              <a:rPr lang="zh-TW" altLang="en-US" dirty="0"/>
              <a:t>元素和 </a:t>
            </a:r>
            <a:r>
              <a:rPr lang="en-US" altLang="zh-TW" dirty="0">
                <a:solidFill>
                  <a:srgbClr val="F16237"/>
                </a:solidFill>
              </a:rPr>
              <a:t>data-role=“</a:t>
            </a:r>
            <a:r>
              <a:rPr lang="en-US" altLang="zh-TW" dirty="0" err="1">
                <a:solidFill>
                  <a:srgbClr val="F16237"/>
                </a:solidFill>
              </a:rPr>
              <a:t>listview</a:t>
            </a:r>
            <a:r>
              <a:rPr lang="en-US" altLang="zh-TW" dirty="0">
                <a:solidFill>
                  <a:srgbClr val="F16237"/>
                </a:solidFill>
              </a:rPr>
              <a:t>” </a:t>
            </a:r>
            <a:r>
              <a:rPr lang="zh-TW" altLang="en-US" dirty="0"/>
              <a:t>屬性，然後使用 </a:t>
            </a:r>
            <a:r>
              <a:rPr lang="en-US" altLang="zh-TW" dirty="0"/>
              <a:t>&lt;li&gt; </a:t>
            </a:r>
            <a:r>
              <a:rPr lang="zh-TW" altLang="en-US" dirty="0"/>
              <a:t>元素指定個別的項目，下面是一個例子。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3042833"/>
            <a:ext cx="6480719" cy="165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47864" y="5013176"/>
            <a:ext cx="208823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6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11-11-2</a:t>
            </a:r>
            <a:r>
              <a:rPr lang="zh-TW" altLang="zh-TW" dirty="0"/>
              <a:t>　設定分隔線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若要將清單檢視中的項目分組並加上分隔線，可以在要做為分隔線的項目加入</a:t>
            </a:r>
            <a:r>
              <a:rPr lang="en-US" altLang="zh-TW" dirty="0">
                <a:solidFill>
                  <a:srgbClr val="F16237"/>
                </a:solidFill>
              </a:rPr>
              <a:t>data-role="list-divider" </a:t>
            </a:r>
            <a:r>
              <a:rPr lang="zh-TW" altLang="en-US" dirty="0"/>
              <a:t>屬性，例如 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10892"/>
          <a:stretch/>
        </p:blipFill>
        <p:spPr bwMode="auto">
          <a:xfrm>
            <a:off x="539553" y="2612946"/>
            <a:ext cx="555644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 rotWithShape="1">
          <a:blip r:embed="rId3"/>
          <a:srcRect b="7454"/>
          <a:stretch/>
        </p:blipFill>
        <p:spPr bwMode="auto">
          <a:xfrm>
            <a:off x="6372200" y="2612458"/>
            <a:ext cx="1800200" cy="2880807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13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11-11-3</a:t>
            </a:r>
            <a:r>
              <a:rPr lang="zh-TW" altLang="zh-TW" dirty="0"/>
              <a:t>　設定計數氣泡與側邊內容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dirty="0"/>
              <a:t>計數氣泡</a:t>
            </a:r>
            <a:r>
              <a:rPr lang="en-US" altLang="zh-TW" dirty="0"/>
              <a:t> (count bubble) </a:t>
            </a:r>
            <a:r>
              <a:rPr lang="zh-TW" altLang="zh-TW" dirty="0"/>
              <a:t>是用圓圈圈起來的數字，顯示在項目名稱右側，通常用來表示還有多少尚未完成的工作或尚未讀取的項目，下面是一個例子</a:t>
            </a:r>
            <a:r>
              <a:rPr lang="en-US" altLang="zh-TW" dirty="0"/>
              <a:t> &lt;\</a:t>
            </a:r>
            <a:r>
              <a:rPr lang="en-US" altLang="zh-TW" dirty="0" smtClean="0"/>
              <a:t>ch11\jQMUI9.html</a:t>
            </a:r>
            <a:r>
              <a:rPr lang="en-US" altLang="zh-TW" dirty="0"/>
              <a:t>&gt;</a:t>
            </a:r>
            <a:r>
              <a:rPr lang="zh-TW" altLang="zh-TW" dirty="0"/>
              <a:t>，重點是在要設定計數氣泡的元素</a:t>
            </a:r>
            <a:r>
              <a:rPr lang="en-US" altLang="zh-TW" dirty="0"/>
              <a:t> (</a:t>
            </a:r>
            <a:r>
              <a:rPr lang="zh-TW" altLang="zh-TW" dirty="0"/>
              <a:t>例如</a:t>
            </a:r>
            <a:r>
              <a:rPr lang="en-US" altLang="zh-TW" dirty="0"/>
              <a:t> &lt;span&gt; </a:t>
            </a:r>
            <a:r>
              <a:rPr lang="zh-TW" altLang="zh-TW" dirty="0"/>
              <a:t>元素</a:t>
            </a:r>
            <a:r>
              <a:rPr lang="en-US" altLang="zh-TW" dirty="0"/>
              <a:t>) </a:t>
            </a:r>
            <a:r>
              <a:rPr lang="zh-TW" altLang="zh-TW" dirty="0"/>
              <a:t>加上</a:t>
            </a:r>
            <a:r>
              <a:rPr lang="en-US" altLang="zh-TW" dirty="0"/>
              <a:t>class="</a:t>
            </a:r>
            <a:r>
              <a:rPr lang="en-US" altLang="zh-TW" dirty="0" err="1"/>
              <a:t>ui</a:t>
            </a:r>
            <a:r>
              <a:rPr lang="en-US" altLang="zh-TW" dirty="0"/>
              <a:t>-li-count" </a:t>
            </a:r>
            <a:r>
              <a:rPr lang="zh-TW" altLang="zh-TW" dirty="0"/>
              <a:t>屬性。</a:t>
            </a:r>
            <a:endParaRPr lang="zh-TW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5906" y="3158386"/>
            <a:ext cx="8006533" cy="2062103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/>
              <a:t>&lt;div data-role="content"&gt;</a:t>
            </a:r>
          </a:p>
          <a:p>
            <a:r>
              <a:rPr lang="en-US" altLang="zh-TW" sz="1600" dirty="0"/>
              <a:t>  &lt;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 data-role="</a:t>
            </a:r>
            <a:r>
              <a:rPr lang="en-US" altLang="zh-TW" sz="1600" dirty="0" err="1"/>
              <a:t>listview</a:t>
            </a:r>
            <a:r>
              <a:rPr lang="en-US" altLang="zh-TW" sz="1600" dirty="0"/>
              <a:t>"&gt;</a:t>
            </a:r>
          </a:p>
          <a:p>
            <a:r>
              <a:rPr lang="en-US" altLang="zh-TW" sz="1600" dirty="0"/>
              <a:t>    &lt;li&gt;&lt;a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="inbox.html"&gt;</a:t>
            </a:r>
            <a:r>
              <a:rPr lang="zh-TW" altLang="en-US" sz="1600" dirty="0"/>
              <a:t>收件匣</a:t>
            </a:r>
            <a:r>
              <a:rPr lang="en-US" altLang="zh-TW" sz="1600" dirty="0"/>
              <a:t>&lt;span class="</a:t>
            </a:r>
            <a:r>
              <a:rPr lang="en-US" altLang="zh-TW" sz="1600" dirty="0" err="1"/>
              <a:t>ui</a:t>
            </a:r>
            <a:r>
              <a:rPr lang="en-US" altLang="zh-TW" sz="1600" dirty="0"/>
              <a:t>-li-count"&gt;20&lt;/span&gt;&lt;/a&gt;&lt;/li&gt;</a:t>
            </a:r>
          </a:p>
          <a:p>
            <a:r>
              <a:rPr lang="en-US" altLang="zh-TW" sz="1600" dirty="0"/>
              <a:t>    &lt;li&gt;&lt;a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="outbox.html"&gt;</a:t>
            </a:r>
            <a:r>
              <a:rPr lang="zh-TW" altLang="en-US" sz="1600" dirty="0"/>
              <a:t>寄件匣</a:t>
            </a:r>
            <a:r>
              <a:rPr lang="en-US" altLang="zh-TW" sz="1600" dirty="0"/>
              <a:t>&lt;span class="</a:t>
            </a:r>
            <a:r>
              <a:rPr lang="en-US" altLang="zh-TW" sz="1600" dirty="0" err="1"/>
              <a:t>ui</a:t>
            </a:r>
            <a:r>
              <a:rPr lang="en-US" altLang="zh-TW" sz="1600" dirty="0"/>
              <a:t>-li-count"&gt;0&lt;/span&gt;&lt;/a&gt;&lt;/li&gt;</a:t>
            </a:r>
          </a:p>
          <a:p>
            <a:r>
              <a:rPr lang="en-US" altLang="zh-TW" sz="1600" dirty="0"/>
              <a:t>    &lt;li&gt;&lt;a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="drafts.html"&gt;</a:t>
            </a:r>
            <a:r>
              <a:rPr lang="zh-TW" altLang="en-US" sz="1600" dirty="0"/>
              <a:t>草稿</a:t>
            </a:r>
            <a:r>
              <a:rPr lang="en-US" altLang="zh-TW" sz="1600" dirty="0"/>
              <a:t>&lt;span class="</a:t>
            </a:r>
            <a:r>
              <a:rPr lang="en-US" altLang="zh-TW" sz="1600" dirty="0" err="1"/>
              <a:t>ui</a:t>
            </a:r>
            <a:r>
              <a:rPr lang="en-US" altLang="zh-TW" sz="1600" dirty="0"/>
              <a:t>-li-count"&gt;1&lt;/span&gt;&lt;/a&gt;&lt;/li&gt;</a:t>
            </a:r>
          </a:p>
          <a:p>
            <a:r>
              <a:rPr lang="en-US" altLang="zh-TW" sz="1600" dirty="0"/>
              <a:t>    &lt;li&gt;&lt;a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="drafts.html"&gt;</a:t>
            </a:r>
            <a:r>
              <a:rPr lang="zh-TW" altLang="en-US" sz="1600" dirty="0"/>
              <a:t>寄件備份</a:t>
            </a:r>
            <a:r>
              <a:rPr lang="en-US" altLang="zh-TW" sz="1600" dirty="0"/>
              <a:t>&lt;span class="</a:t>
            </a:r>
            <a:r>
              <a:rPr lang="en-US" altLang="zh-TW" sz="1600" dirty="0" err="1"/>
              <a:t>ui</a:t>
            </a:r>
            <a:r>
              <a:rPr lang="en-US" altLang="zh-TW" sz="1600" dirty="0"/>
              <a:t>-li-count"&gt;5&lt;/span&gt;&lt;/a&gt;&lt;/li&gt;</a:t>
            </a:r>
          </a:p>
          <a:p>
            <a:r>
              <a:rPr lang="en-US" altLang="zh-TW" sz="1600" dirty="0"/>
              <a:t>  &lt;/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&gt;</a:t>
            </a:r>
          </a:p>
          <a:p>
            <a:r>
              <a:rPr lang="en-US" altLang="zh-TW" sz="1600" dirty="0"/>
              <a:t>&lt;/div&gt;</a:t>
            </a:r>
          </a:p>
        </p:txBody>
      </p:sp>
      <p:pic>
        <p:nvPicPr>
          <p:cNvPr id="6" name="圖片 5"/>
          <p:cNvPicPr/>
          <p:nvPr/>
        </p:nvPicPr>
        <p:blipFill rotWithShape="1">
          <a:blip r:embed="rId2"/>
          <a:srcRect t="12323" b="48908"/>
          <a:stretch/>
        </p:blipFill>
        <p:spPr bwMode="auto">
          <a:xfrm>
            <a:off x="3275856" y="5257514"/>
            <a:ext cx="1944216" cy="1484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929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11-11-4</a:t>
            </a:r>
            <a:r>
              <a:rPr lang="zh-TW" altLang="zh-TW" dirty="0"/>
              <a:t>　設定搜尋功能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dirty="0"/>
              <a:t>我們可以在清單檢視中設定搜尋功能，以搜尋包含使用者輸入之文字的項目</a:t>
            </a:r>
            <a:r>
              <a:rPr lang="zh-TW" altLang="zh-TW" dirty="0" smtClean="0"/>
              <a:t>，</a:t>
            </a: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1559" y="2564904"/>
            <a:ext cx="8006533" cy="338554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/>
              <a:t>01:&lt;div data-role="content"&gt;</a:t>
            </a:r>
            <a:endParaRPr lang="zh-TW" altLang="zh-TW" sz="1600" dirty="0"/>
          </a:p>
          <a:p>
            <a:r>
              <a:rPr lang="en-US" altLang="zh-TW" sz="1600" dirty="0"/>
              <a:t>02:  &lt;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 data-role="</a:t>
            </a:r>
            <a:r>
              <a:rPr lang="en-US" altLang="zh-TW" sz="1600" dirty="0" err="1"/>
              <a:t>listview</a:t>
            </a:r>
            <a:r>
              <a:rPr lang="en-US" altLang="zh-TW" sz="1600" dirty="0"/>
              <a:t>" </a:t>
            </a:r>
            <a:r>
              <a:rPr lang="en-US" altLang="zh-TW" sz="1600" b="1" dirty="0"/>
              <a:t>data-filter="true"</a:t>
            </a:r>
            <a:r>
              <a:rPr lang="en-US" altLang="zh-TW" sz="1600" dirty="0"/>
              <a:t>&gt;</a:t>
            </a:r>
            <a:endParaRPr lang="zh-TW" altLang="zh-TW" sz="1600" dirty="0"/>
          </a:p>
          <a:p>
            <a:r>
              <a:rPr lang="en-US" altLang="zh-TW" sz="1600" dirty="0"/>
              <a:t>03:    &lt;li data-role="list-divider"&gt;</a:t>
            </a:r>
            <a:r>
              <a:rPr lang="zh-TW" altLang="zh-TW" sz="1600" dirty="0"/>
              <a:t>個人化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04:    &lt;li&gt;</a:t>
            </a:r>
            <a:r>
              <a:rPr lang="zh-TW" altLang="zh-TW" sz="1600" dirty="0"/>
              <a:t>面板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05:    &lt;li&gt;</a:t>
            </a:r>
            <a:r>
              <a:rPr lang="zh-TW" altLang="zh-TW" sz="1600" dirty="0"/>
              <a:t>桌布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06:    &lt;li&gt;</a:t>
            </a:r>
            <a:r>
              <a:rPr lang="zh-TW" altLang="zh-TW" sz="1600" dirty="0"/>
              <a:t>主畫面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07:    &lt;li data-role="list-divider"&gt;</a:t>
            </a:r>
            <a:r>
              <a:rPr lang="zh-TW" altLang="zh-TW" sz="1600" dirty="0"/>
              <a:t>帳戶管理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08:    &lt;li&gt;Facebook&lt;/li&gt;</a:t>
            </a:r>
            <a:endParaRPr lang="zh-TW" altLang="zh-TW" sz="1600" dirty="0"/>
          </a:p>
          <a:p>
            <a:r>
              <a:rPr lang="en-US" altLang="zh-TW" sz="1600" dirty="0"/>
              <a:t>09:    &lt;li&gt;Google&lt;/li&gt;</a:t>
            </a:r>
            <a:endParaRPr lang="zh-TW" altLang="zh-TW" sz="1600" dirty="0"/>
          </a:p>
          <a:p>
            <a:r>
              <a:rPr lang="en-US" altLang="zh-TW" sz="1600" dirty="0"/>
              <a:t>10:    &lt;li&gt;</a:t>
            </a:r>
            <a:r>
              <a:rPr lang="zh-TW" altLang="zh-TW" sz="1600" dirty="0"/>
              <a:t>氣象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11:    &lt;li&gt;</a:t>
            </a:r>
            <a:r>
              <a:rPr lang="zh-TW" altLang="zh-TW" sz="1600" dirty="0"/>
              <a:t>郵件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12:  &lt;/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&gt;</a:t>
            </a:r>
            <a:endParaRPr lang="zh-TW" altLang="zh-TW" sz="1600" dirty="0"/>
          </a:p>
          <a:p>
            <a:r>
              <a:rPr lang="en-US" altLang="zh-TW" sz="1600" dirty="0"/>
              <a:t>13:&lt;/div&gt;</a:t>
            </a:r>
          </a:p>
        </p:txBody>
      </p:sp>
      <p:pic>
        <p:nvPicPr>
          <p:cNvPr id="6" name="圖片 5"/>
          <p:cNvPicPr/>
          <p:nvPr/>
        </p:nvPicPr>
        <p:blipFill rotWithShape="1">
          <a:blip r:embed="rId3"/>
          <a:srcRect t="13053" b="8051"/>
          <a:stretch/>
        </p:blipFill>
        <p:spPr bwMode="auto">
          <a:xfrm>
            <a:off x="5798341" y="2708920"/>
            <a:ext cx="2448272" cy="3109569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369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11-11-5</a:t>
            </a:r>
            <a:r>
              <a:rPr lang="zh-TW" altLang="zh-TW" dirty="0"/>
              <a:t>　設定圖示與縮圖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555496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zh-TW" dirty="0"/>
              <a:t>我們可以針對清單檢視的項目設定圖示或縮圖</a:t>
            </a:r>
            <a:r>
              <a:rPr lang="zh-TW" altLang="zh-TW" dirty="0" smtClean="0"/>
              <a:t>，下面</a:t>
            </a:r>
            <a:r>
              <a:rPr lang="zh-TW" altLang="zh-TW" dirty="0"/>
              <a:t>是</a:t>
            </a:r>
            <a:r>
              <a:rPr lang="zh-TW" altLang="zh-TW" dirty="0" smtClean="0"/>
              <a:t>一個。</a:t>
            </a:r>
            <a:endParaRPr lang="zh-TW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9552" y="3140968"/>
            <a:ext cx="8006533" cy="3293209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/>
              <a:t>&lt;div data-role="page"&gt;</a:t>
            </a:r>
            <a:endParaRPr lang="zh-TW" altLang="zh-TW" sz="1600" dirty="0"/>
          </a:p>
          <a:p>
            <a:r>
              <a:rPr lang="en-US" altLang="zh-TW" sz="1600" dirty="0"/>
              <a:t>  &lt;div data-role="header"&gt;</a:t>
            </a:r>
            <a:endParaRPr lang="zh-TW" altLang="zh-TW" sz="1600" dirty="0"/>
          </a:p>
          <a:p>
            <a:r>
              <a:rPr lang="en-US" altLang="zh-TW" sz="1600" dirty="0"/>
              <a:t>    &lt;h1&gt;</a:t>
            </a:r>
            <a:r>
              <a:rPr lang="zh-TW" altLang="zh-TW" sz="1600" dirty="0"/>
              <a:t>帳戶管理</a:t>
            </a:r>
            <a:r>
              <a:rPr lang="en-US" altLang="zh-TW" sz="1600" dirty="0"/>
              <a:t>&lt;/h1&gt;</a:t>
            </a:r>
            <a:endParaRPr lang="zh-TW" altLang="zh-TW" sz="1600" dirty="0"/>
          </a:p>
          <a:p>
            <a:r>
              <a:rPr lang="en-US" altLang="zh-TW" sz="1600" dirty="0"/>
              <a:t>  &lt;/div&gt;</a:t>
            </a:r>
            <a:endParaRPr lang="zh-TW" altLang="zh-TW" sz="1600" dirty="0"/>
          </a:p>
          <a:p>
            <a:r>
              <a:rPr lang="en-US" altLang="zh-TW" sz="1600" dirty="0"/>
              <a:t>  &lt;div data-role="content"&gt;</a:t>
            </a:r>
            <a:endParaRPr lang="zh-TW" altLang="zh-TW" sz="1600" dirty="0"/>
          </a:p>
          <a:p>
            <a:r>
              <a:rPr lang="en-US" altLang="zh-TW" sz="1600" dirty="0"/>
              <a:t>    &lt;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 data-role="</a:t>
            </a:r>
            <a:r>
              <a:rPr lang="en-US" altLang="zh-TW" sz="1600" dirty="0" err="1"/>
              <a:t>listview</a:t>
            </a:r>
            <a:r>
              <a:rPr lang="en-US" altLang="zh-TW" sz="1600" dirty="0"/>
              <a:t>"&gt;</a:t>
            </a:r>
            <a:endParaRPr lang="zh-TW" altLang="zh-TW" sz="1600" dirty="0"/>
          </a:p>
          <a:p>
            <a:r>
              <a:rPr lang="en-US" altLang="zh-TW" sz="1600" dirty="0"/>
              <a:t>      &lt;li&gt;&lt;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="fb2.png"&gt;&lt;h3&gt;Facebook&lt;/h3&gt;&lt;p&gt;</a:t>
            </a:r>
            <a:r>
              <a:rPr lang="zh-TW" altLang="zh-TW" sz="1600" dirty="0"/>
              <a:t>查看臉書最新動態</a:t>
            </a:r>
            <a:r>
              <a:rPr lang="en-US" altLang="zh-TW" sz="1600" dirty="0"/>
              <a:t>&lt;/p&gt;&lt;/li&gt;</a:t>
            </a:r>
            <a:endParaRPr lang="zh-TW" altLang="zh-TW" sz="1600" dirty="0"/>
          </a:p>
          <a:p>
            <a:r>
              <a:rPr lang="en-US" altLang="zh-TW" sz="1600" dirty="0"/>
              <a:t>      &lt;li&gt;&lt;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="google2.png"&gt;&lt;h3&gt;Google&lt;/h3&gt;&lt;p&gt;</a:t>
            </a:r>
            <a:r>
              <a:rPr lang="zh-TW" altLang="zh-TW" sz="1600" dirty="0"/>
              <a:t>查看</a:t>
            </a:r>
            <a:r>
              <a:rPr lang="en-US" altLang="zh-TW" sz="1600" dirty="0"/>
              <a:t>Google</a:t>
            </a:r>
            <a:r>
              <a:rPr lang="zh-TW" altLang="zh-TW" sz="1600" dirty="0"/>
              <a:t>帳戶</a:t>
            </a:r>
            <a:r>
              <a:rPr lang="en-US" altLang="zh-TW" sz="1600" dirty="0"/>
              <a:t>&lt;/p&gt;&lt;/li&gt;</a:t>
            </a:r>
            <a:endParaRPr lang="zh-TW" altLang="zh-TW" sz="1600" dirty="0"/>
          </a:p>
          <a:p>
            <a:r>
              <a:rPr lang="en-US" altLang="zh-TW" sz="1600" dirty="0"/>
              <a:t>      &lt;li&gt;&lt;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="weather.png" </a:t>
            </a:r>
            <a:r>
              <a:rPr lang="en-US" altLang="zh-TW" sz="1600" b="1" dirty="0"/>
              <a:t>class="</a:t>
            </a:r>
            <a:r>
              <a:rPr lang="en-US" altLang="zh-TW" sz="1600" b="1" dirty="0" err="1"/>
              <a:t>ui</a:t>
            </a:r>
            <a:r>
              <a:rPr lang="en-US" altLang="zh-TW" sz="1600" b="1" dirty="0"/>
              <a:t>-li-icon"</a:t>
            </a:r>
            <a:r>
              <a:rPr lang="en-US" altLang="zh-TW" sz="1600" dirty="0"/>
              <a:t>&gt;</a:t>
            </a:r>
            <a:r>
              <a:rPr lang="zh-TW" altLang="zh-TW" sz="1600" dirty="0"/>
              <a:t>氣象</a:t>
            </a:r>
            <a:r>
              <a:rPr lang="en-US" altLang="zh-TW" sz="1600" dirty="0"/>
              <a:t>&lt;/li&gt;</a:t>
            </a:r>
            <a:endParaRPr lang="zh-TW" altLang="zh-TW" sz="1600" dirty="0"/>
          </a:p>
          <a:p>
            <a:r>
              <a:rPr lang="en-US" altLang="zh-TW" sz="1600" dirty="0"/>
              <a:t>      &lt;li&gt;&lt;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="email.png" </a:t>
            </a:r>
            <a:r>
              <a:rPr lang="en-US" altLang="zh-TW" sz="1600" b="1" dirty="0"/>
              <a:t>class="</a:t>
            </a:r>
            <a:r>
              <a:rPr lang="en-US" altLang="zh-TW" sz="1600" b="1" dirty="0" err="1"/>
              <a:t>ui</a:t>
            </a:r>
            <a:r>
              <a:rPr lang="en-US" altLang="zh-TW" sz="1600" b="1" dirty="0"/>
              <a:t>-li-icon"</a:t>
            </a:r>
            <a:r>
              <a:rPr lang="en-US" altLang="zh-TW" sz="1600" dirty="0"/>
              <a:t>&gt;</a:t>
            </a:r>
            <a:r>
              <a:rPr lang="zh-TW" altLang="zh-TW" sz="1600" dirty="0"/>
              <a:t>郵件</a:t>
            </a:r>
            <a:r>
              <a:rPr lang="en-US" altLang="zh-TW" sz="1600" dirty="0"/>
              <a:t>&lt;/a&gt;&lt;/li&gt;</a:t>
            </a:r>
            <a:endParaRPr lang="zh-TW" altLang="zh-TW" sz="1600" dirty="0"/>
          </a:p>
          <a:p>
            <a:r>
              <a:rPr lang="en-US" altLang="zh-TW" sz="1600" dirty="0"/>
              <a:t>    &lt;/</a:t>
            </a:r>
            <a:r>
              <a:rPr lang="en-US" altLang="zh-TW" sz="1600" dirty="0" err="1"/>
              <a:t>ul</a:t>
            </a:r>
            <a:r>
              <a:rPr lang="en-US" altLang="zh-TW" sz="1600" dirty="0"/>
              <a:t>&gt;	</a:t>
            </a:r>
            <a:endParaRPr lang="zh-TW" altLang="zh-TW" sz="1600" dirty="0"/>
          </a:p>
          <a:p>
            <a:r>
              <a:rPr lang="en-US" altLang="zh-TW" sz="1600" dirty="0"/>
              <a:t>  &lt;/div&gt; </a:t>
            </a:r>
            <a:endParaRPr lang="zh-TW" altLang="zh-TW" sz="1600" dirty="0"/>
          </a:p>
          <a:p>
            <a:r>
              <a:rPr lang="en-US" altLang="zh-TW" sz="1600" dirty="0"/>
              <a:t>&lt;/div&gt;</a:t>
            </a:r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44208" y="1844824"/>
            <a:ext cx="2016224" cy="27363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900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1044575"/>
            <a:ext cx="8229600" cy="7381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11-1</a:t>
            </a:r>
            <a:r>
              <a:rPr lang="zh-TW" altLang="zh-TW" dirty="0"/>
              <a:t>認識</a:t>
            </a:r>
            <a:r>
              <a:rPr lang="en-US" altLang="zh-TW" dirty="0"/>
              <a:t>jQuery Mobile</a:t>
            </a:r>
            <a:endParaRPr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根據</a:t>
            </a:r>
            <a:r>
              <a:rPr lang="en-US" altLang="zh-TW" dirty="0"/>
              <a:t>jQuery Mobile</a:t>
            </a:r>
            <a:r>
              <a:rPr lang="zh-TW" altLang="en-US" dirty="0"/>
              <a:t>官方網站 </a:t>
            </a:r>
            <a:r>
              <a:rPr lang="en-US" altLang="zh-TW" dirty="0"/>
              <a:t>(http://jquerymobile.com/) </a:t>
            </a:r>
            <a:r>
              <a:rPr lang="zh-TW" altLang="en-US" dirty="0"/>
              <a:t>的說明指出，「</a:t>
            </a:r>
            <a:r>
              <a:rPr lang="en-US" altLang="zh-TW" dirty="0"/>
              <a:t>jQuery Mobile</a:t>
            </a:r>
            <a:r>
              <a:rPr lang="zh-TW" altLang="en-US" dirty="0"/>
              <a:t>是一個奠基於</a:t>
            </a:r>
            <a:r>
              <a:rPr lang="en-US" altLang="zh-TW" dirty="0"/>
              <a:t>jQuery</a:t>
            </a:r>
            <a:r>
              <a:rPr lang="zh-TW" altLang="en-US" dirty="0"/>
              <a:t>與</a:t>
            </a:r>
            <a:r>
              <a:rPr lang="en-US" altLang="zh-TW" dirty="0"/>
              <a:t>jQuery UI</a:t>
            </a:r>
            <a:r>
              <a:rPr lang="zh-TW" altLang="en-US" dirty="0"/>
              <a:t>，以</a:t>
            </a:r>
            <a:r>
              <a:rPr lang="en-US" altLang="zh-TW" dirty="0"/>
              <a:t>HTML</a:t>
            </a:r>
            <a:r>
              <a:rPr lang="zh-TW" altLang="en-US" dirty="0"/>
              <a:t>為基礎的統一使用者介面系統，橫跨所有受歡迎的行動裝置平台，其輕量級的程式碼具有彈性且容易更換佈景主題設計。」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buNone/>
            </a:pPr>
            <a:r>
              <a:rPr lang="zh-TW" altLang="en-US" dirty="0"/>
              <a:t>使用</a:t>
            </a:r>
            <a:r>
              <a:rPr lang="en-US" altLang="zh-TW" dirty="0"/>
              <a:t>jQuery Mobile</a:t>
            </a:r>
            <a:r>
              <a:rPr lang="zh-TW" altLang="en-US" dirty="0"/>
              <a:t>開發的行動版網頁具有下列特點：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能夠</a:t>
            </a:r>
            <a:r>
              <a:rPr lang="zh-TW" altLang="en-US" dirty="0"/>
              <a:t>在不同的行動裝置顯示相同的結果，達到跨平台、跨裝置、跨瀏覽器的目的。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為</a:t>
            </a:r>
            <a:r>
              <a:rPr lang="zh-TW" altLang="en-US" dirty="0"/>
              <a:t>觸控裝置提供最佳化的使用者介面。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程式碼</a:t>
            </a:r>
            <a:r>
              <a:rPr lang="zh-TW" altLang="en-US" dirty="0"/>
              <a:t>輕薄短小。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可</a:t>
            </a:r>
            <a:r>
              <a:rPr lang="zh-TW" altLang="en-US" dirty="0"/>
              <a:t>更換或自訂佈景主題。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網頁</a:t>
            </a:r>
            <a:r>
              <a:rPr lang="zh-TW" altLang="en-US" dirty="0"/>
              <a:t>主要是使用</a:t>
            </a:r>
            <a:r>
              <a:rPr lang="en-US" altLang="zh-TW" dirty="0" smtClean="0"/>
              <a:t>HTML5</a:t>
            </a:r>
            <a:r>
              <a:rPr lang="zh-TW" altLang="en-US" dirty="0"/>
              <a:t>語法來撰寫，除非是一些進階的功能，否則就算不懂</a:t>
            </a:r>
            <a:r>
              <a:rPr lang="en-US" altLang="zh-TW" dirty="0"/>
              <a:t>JavaScript</a:t>
            </a:r>
            <a:r>
              <a:rPr lang="zh-TW" altLang="en-US" dirty="0"/>
              <a:t>，也能使用</a:t>
            </a:r>
            <a:r>
              <a:rPr lang="en-US" altLang="zh-TW" dirty="0"/>
              <a:t>jQuery Mobile</a:t>
            </a:r>
            <a:r>
              <a:rPr lang="zh-TW" altLang="en-US" dirty="0"/>
              <a:t>。</a:t>
            </a:r>
          </a:p>
          <a:p>
            <a:pPr>
              <a:buNone/>
            </a:pPr>
            <a:endParaRPr lang="en-US" altLang="zh-TW" dirty="0" smtClean="0"/>
          </a:p>
          <a:p>
            <a:pPr lvl="1">
              <a:buNone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</a:t>
            </a:r>
            <a:r>
              <a:rPr lang="zh-TW" altLang="zh-TW" dirty="0"/>
              <a:t>　表單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11-12-1</a:t>
            </a:r>
            <a:r>
              <a:rPr lang="zh-TW" altLang="zh-TW" dirty="0"/>
              <a:t>　欄位</a:t>
            </a:r>
            <a:r>
              <a:rPr lang="zh-TW" altLang="zh-TW" dirty="0" smtClean="0"/>
              <a:t>容器</a:t>
            </a:r>
            <a:endParaRPr lang="en-US" altLang="zh-TW" dirty="0" smtClean="0"/>
          </a:p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下面是</a:t>
            </a:r>
            <a:r>
              <a:rPr lang="zh-TW" altLang="en-US" dirty="0" smtClean="0"/>
              <a:t>一個例子，</a:t>
            </a:r>
            <a:r>
              <a:rPr lang="zh-TW" altLang="en-US" dirty="0"/>
              <a:t>其中第</a:t>
            </a:r>
            <a:r>
              <a:rPr lang="en-US" altLang="zh-TW" dirty="0"/>
              <a:t>03</a:t>
            </a:r>
            <a:r>
              <a:rPr lang="zh-TW" altLang="en-US" dirty="0"/>
              <a:t>、</a:t>
            </a:r>
            <a:r>
              <a:rPr lang="en-US" altLang="zh-TW" dirty="0"/>
              <a:t>08 </a:t>
            </a:r>
            <a:r>
              <a:rPr lang="zh-TW" altLang="en-US" dirty="0"/>
              <a:t>行和第</a:t>
            </a:r>
            <a:r>
              <a:rPr lang="en-US" altLang="zh-TW" dirty="0"/>
              <a:t>09</a:t>
            </a:r>
            <a:r>
              <a:rPr lang="zh-TW" altLang="en-US" dirty="0"/>
              <a:t>、</a:t>
            </a:r>
            <a:r>
              <a:rPr lang="en-US" altLang="zh-TW" dirty="0"/>
              <a:t>11 </a:t>
            </a:r>
            <a:r>
              <a:rPr lang="zh-TW" altLang="en-US" dirty="0"/>
              <a:t>行是各自利用一個 </a:t>
            </a:r>
            <a:r>
              <a:rPr lang="en-US" altLang="zh-TW" dirty="0"/>
              <a:t>&lt;div&gt; </a:t>
            </a:r>
            <a:r>
              <a:rPr lang="zh-TW" altLang="en-US" dirty="0"/>
              <a:t>元素並加上</a:t>
            </a:r>
            <a:r>
              <a:rPr lang="en-US" altLang="zh-TW" dirty="0">
                <a:solidFill>
                  <a:srgbClr val="F16237"/>
                </a:solidFill>
              </a:rPr>
              <a:t>data-role="</a:t>
            </a:r>
            <a:r>
              <a:rPr lang="en-US" altLang="zh-TW" dirty="0" err="1">
                <a:solidFill>
                  <a:srgbClr val="F16237"/>
                </a:solidFill>
              </a:rPr>
              <a:t>ﬁeldcontain</a:t>
            </a:r>
            <a:r>
              <a:rPr lang="en-US" altLang="zh-TW" dirty="0">
                <a:solidFill>
                  <a:srgbClr val="F16237"/>
                </a:solidFill>
              </a:rPr>
              <a:t>" </a:t>
            </a:r>
            <a:r>
              <a:rPr lang="zh-TW" altLang="en-US" dirty="0"/>
              <a:t>屬性來設定欄位容器。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332" y="3319820"/>
            <a:ext cx="4968552" cy="311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40152" y="3283850"/>
            <a:ext cx="2088232" cy="30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11-12-2</a:t>
            </a:r>
            <a:r>
              <a:rPr lang="zh-TW" altLang="zh-TW" dirty="0"/>
              <a:t>　文字輸入欄位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我們可以直接將文字輸入欄位放入</a:t>
            </a:r>
            <a:r>
              <a:rPr lang="en-US" altLang="zh-TW" dirty="0"/>
              <a:t>jQuery Mobile </a:t>
            </a:r>
            <a:r>
              <a:rPr lang="zh-TW" altLang="en-US" dirty="0"/>
              <a:t>的欄位容器，下面是一個例子。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56698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 rotWithShape="1">
          <a:blip r:embed="rId3"/>
          <a:srcRect t="-1892"/>
          <a:stretch/>
        </p:blipFill>
        <p:spPr bwMode="auto">
          <a:xfrm>
            <a:off x="6516216" y="3284984"/>
            <a:ext cx="2016224" cy="2902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5479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11-12-3</a:t>
            </a:r>
            <a:r>
              <a:rPr lang="zh-TW" altLang="zh-TW" dirty="0"/>
              <a:t>　日期時間輸入欄位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我們可以直接將日期時間欄位放入</a:t>
            </a:r>
            <a:r>
              <a:rPr lang="en-US" altLang="zh-TW" dirty="0"/>
              <a:t>jQuery Mobile </a:t>
            </a:r>
            <a:r>
              <a:rPr lang="zh-TW" altLang="en-US" dirty="0"/>
              <a:t>的欄位容器，下面是一個例子 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497088"/>
            <a:ext cx="7272809" cy="106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 descr="J:\Jean\跨裝置網頁設計第二版\第二版圖檔\jQMdt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6" b="20099"/>
          <a:stretch/>
        </p:blipFill>
        <p:spPr bwMode="auto">
          <a:xfrm>
            <a:off x="1115616" y="3767450"/>
            <a:ext cx="2016224" cy="25262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J:\Jean\跨裝置網頁設計第二版\第二版圖檔\jQMdt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2" b="21389"/>
          <a:stretch/>
        </p:blipFill>
        <p:spPr bwMode="auto">
          <a:xfrm>
            <a:off x="3275856" y="3789040"/>
            <a:ext cx="2016224" cy="24958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J:\Jean\跨裝置網頁設計第二版\第二版圖檔\jQMdt3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5" b="20646"/>
          <a:stretch/>
        </p:blipFill>
        <p:spPr bwMode="auto">
          <a:xfrm>
            <a:off x="5436096" y="3803644"/>
            <a:ext cx="2016224" cy="2505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向右箭號 8"/>
          <p:cNvSpPr/>
          <p:nvPr/>
        </p:nvSpPr>
        <p:spPr>
          <a:xfrm>
            <a:off x="3059832" y="494116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193432" y="494116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051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11-12-4</a:t>
            </a:r>
            <a:r>
              <a:rPr lang="zh-TW" altLang="zh-TW" dirty="0"/>
              <a:t>　多行文字方塊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003232" cy="4525963"/>
          </a:xfrm>
        </p:spPr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我們可以將多行文字方塊放入</a:t>
            </a:r>
            <a:r>
              <a:rPr lang="en-US" altLang="zh-TW" dirty="0"/>
              <a:t>jQuery Mobile </a:t>
            </a:r>
            <a:r>
              <a:rPr lang="zh-TW" altLang="en-US" dirty="0"/>
              <a:t>的欄位容器，下面是一個例子 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34394"/>
            <a:ext cx="78295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 descr="J:\Jean\跨裝置網頁設計第二版\第二版圖檔\newjQM2t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7" b="41688"/>
          <a:stretch/>
        </p:blipFill>
        <p:spPr bwMode="auto">
          <a:xfrm>
            <a:off x="3785944" y="3933056"/>
            <a:ext cx="1938184" cy="18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243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11-12-5</a:t>
            </a:r>
            <a:r>
              <a:rPr lang="zh-TW" altLang="zh-TW" dirty="0"/>
              <a:t>　撥動式切換開關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我們可以利用</a:t>
            </a:r>
            <a:r>
              <a:rPr lang="en-US" altLang="zh-TW" dirty="0"/>
              <a:t>jQuery Mobile </a:t>
            </a:r>
            <a:r>
              <a:rPr lang="zh-TW" altLang="en-US" dirty="0"/>
              <a:t>提供的</a:t>
            </a:r>
            <a:r>
              <a:rPr lang="en-US" altLang="zh-TW" dirty="0"/>
              <a:t>Slider Widget </a:t>
            </a:r>
            <a:r>
              <a:rPr lang="zh-TW" altLang="en-US" dirty="0">
                <a:solidFill>
                  <a:srgbClr val="F16237"/>
                </a:solidFill>
              </a:rPr>
              <a:t>製作撥動式切換開關 </a:t>
            </a:r>
            <a:r>
              <a:rPr lang="en-US" altLang="zh-TW" dirty="0"/>
              <a:t>(ﬂip toggle switch)</a:t>
            </a:r>
            <a:r>
              <a:rPr lang="zh-TW" altLang="en-US" dirty="0"/>
              <a:t>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030"/>
            <a:ext cx="78295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766270"/>
            <a:ext cx="57245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826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10-12-6</a:t>
            </a:r>
            <a:r>
              <a:rPr lang="zh-TW" altLang="zh-TW" dirty="0"/>
              <a:t>　下拉式功能表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我們可以使用 </a:t>
            </a:r>
            <a:r>
              <a:rPr lang="en-US" altLang="zh-TW" dirty="0"/>
              <a:t>&lt;select&gt; </a:t>
            </a:r>
            <a:r>
              <a:rPr lang="zh-TW" altLang="en-US" dirty="0"/>
              <a:t>元素搭配 </a:t>
            </a:r>
            <a:r>
              <a:rPr lang="en-US" altLang="zh-TW" dirty="0"/>
              <a:t>&lt;option&gt; </a:t>
            </a:r>
            <a:r>
              <a:rPr lang="zh-TW" altLang="en-US" dirty="0"/>
              <a:t>元素在行動網頁中插入下拉式功能表，下面是一個例子。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2896"/>
            <a:ext cx="6912768" cy="227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265199"/>
            <a:ext cx="5544616" cy="240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22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10-12-7</a:t>
            </a:r>
            <a:r>
              <a:rPr lang="zh-TW" altLang="zh-TW" dirty="0"/>
              <a:t>　核取方塊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我們可以使用 </a:t>
            </a:r>
            <a:r>
              <a:rPr lang="en-US" altLang="zh-TW" dirty="0"/>
              <a:t>&lt;input&gt; </a:t>
            </a:r>
            <a:r>
              <a:rPr lang="zh-TW" altLang="en-US" dirty="0"/>
              <a:t>元素加上</a:t>
            </a:r>
            <a:r>
              <a:rPr lang="en-US" altLang="zh-TW" dirty="0"/>
              <a:t>type="checkbox" </a:t>
            </a:r>
            <a:r>
              <a:rPr lang="zh-TW" altLang="en-US" dirty="0"/>
              <a:t>屬性在行動網頁中插入核取方塊，下面是一個例子。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71857"/>
            <a:ext cx="6958161" cy="272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810042"/>
            <a:ext cx="4968552" cy="178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431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11-12-8</a:t>
            </a:r>
            <a:r>
              <a:rPr lang="zh-TW" altLang="zh-TW" dirty="0"/>
              <a:t>　選擇鈕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Aft>
                <a:spcPts val="1200"/>
              </a:spcAft>
              <a:buSzPct val="120000"/>
              <a:buNone/>
            </a:pPr>
            <a:r>
              <a:rPr lang="zh-TW" altLang="en-US" dirty="0"/>
              <a:t>我們可以使用 </a:t>
            </a:r>
            <a:r>
              <a:rPr lang="en-US" altLang="zh-TW" dirty="0"/>
              <a:t>&lt;input&gt; </a:t>
            </a:r>
            <a:r>
              <a:rPr lang="zh-TW" altLang="en-US" dirty="0"/>
              <a:t>元素加上</a:t>
            </a:r>
            <a:r>
              <a:rPr lang="en-US" altLang="zh-TW" dirty="0"/>
              <a:t>type="radio" </a:t>
            </a:r>
            <a:r>
              <a:rPr lang="zh-TW" altLang="en-US" dirty="0"/>
              <a:t>屬性在行動網頁中插入選擇鈕，下面是一個例子。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71150"/>
            <a:ext cx="6624736" cy="258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715411"/>
            <a:ext cx="4176464" cy="188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2940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11-12-9</a:t>
            </a:r>
            <a:r>
              <a:rPr lang="zh-TW" altLang="zh-TW" dirty="0"/>
              <a:t>　讀取表單欄位的資料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dirty="0"/>
              <a:t>在本章的最後，我們直接以下面的例子示範如何在</a:t>
            </a:r>
            <a:r>
              <a:rPr lang="en-US" altLang="zh-TW" dirty="0"/>
              <a:t>jQuery Mobile</a:t>
            </a:r>
            <a:r>
              <a:rPr lang="zh-TW" altLang="zh-TW" dirty="0"/>
              <a:t>行動版網頁使用</a:t>
            </a:r>
            <a:r>
              <a:rPr lang="en-US" altLang="zh-TW" dirty="0"/>
              <a:t>PHP</a:t>
            </a:r>
            <a:r>
              <a:rPr lang="zh-TW" altLang="zh-TW" dirty="0"/>
              <a:t>，來讀取使用者在表單欄位輸入的</a:t>
            </a:r>
            <a:r>
              <a:rPr lang="zh-TW" altLang="zh-TW" dirty="0" smtClean="0"/>
              <a:t>資料。</a:t>
            </a:r>
            <a:endParaRPr lang="zh-TW" altLang="en-US" dirty="0"/>
          </a:p>
        </p:txBody>
      </p:sp>
      <p:pic>
        <p:nvPicPr>
          <p:cNvPr id="4" name="圖片 3" descr="C:\Users\Jean\Documents\Screenshot_2014-07-04-12-13-5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" b="43309"/>
          <a:stretch/>
        </p:blipFill>
        <p:spPr bwMode="auto">
          <a:xfrm>
            <a:off x="2123728" y="2780928"/>
            <a:ext cx="2089051" cy="22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C:\Users\Jean\Documents\Screenshot_2014-07-04-12-14-0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" b="43089"/>
          <a:stretch/>
        </p:blipFill>
        <p:spPr bwMode="auto">
          <a:xfrm>
            <a:off x="4644008" y="2780928"/>
            <a:ext cx="2088232" cy="2232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283968" y="3789040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685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7544" y="1340768"/>
            <a:ext cx="8006533" cy="4708981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/>
              <a:t>&lt;div data-role="page"&gt;</a:t>
            </a:r>
          </a:p>
          <a:p>
            <a:r>
              <a:rPr lang="en-US" altLang="zh-TW" sz="1200" dirty="0"/>
              <a:t>  &lt;div data-role="header"&gt;</a:t>
            </a:r>
          </a:p>
          <a:p>
            <a:r>
              <a:rPr lang="en-US" altLang="zh-TW" sz="1200" dirty="0"/>
              <a:t>    &lt;h1&gt;</a:t>
            </a:r>
            <a:r>
              <a:rPr lang="zh-TW" altLang="en-US" sz="1200" dirty="0"/>
              <a:t>個人資訊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&lt;/div&gt;</a:t>
            </a:r>
          </a:p>
          <a:p>
            <a:r>
              <a:rPr lang="en-US" altLang="zh-TW" sz="1200" dirty="0"/>
              <a:t>  &lt;div data-role="content"&gt;</a:t>
            </a:r>
          </a:p>
          <a:p>
            <a:r>
              <a:rPr lang="en-US" altLang="zh-TW" sz="1200" dirty="0"/>
              <a:t>    &lt;form method="post" action="</a:t>
            </a:r>
            <a:r>
              <a:rPr lang="en-US" altLang="zh-TW" sz="1200" dirty="0" err="1"/>
              <a:t>confirm.php</a:t>
            </a:r>
            <a:r>
              <a:rPr lang="en-US" altLang="zh-TW" sz="1200" dirty="0"/>
              <a:t>"&gt;</a:t>
            </a:r>
          </a:p>
          <a:p>
            <a:r>
              <a:rPr lang="en-US" altLang="zh-TW" sz="1200" dirty="0"/>
              <a:t>      &lt;div data-role="</a:t>
            </a:r>
            <a:r>
              <a:rPr lang="en-US" altLang="zh-TW" sz="1200" dirty="0" err="1"/>
              <a:t>fieldcontain</a:t>
            </a:r>
            <a:r>
              <a:rPr lang="en-US" altLang="zh-TW" sz="1200" dirty="0"/>
              <a:t>"&gt;</a:t>
            </a:r>
          </a:p>
          <a:p>
            <a:r>
              <a:rPr lang="en-US" altLang="zh-TW" sz="1200" dirty="0"/>
              <a:t>        &lt;label for="username"&gt;</a:t>
            </a:r>
            <a:r>
              <a:rPr lang="zh-TW" altLang="en-US" sz="1200" dirty="0"/>
              <a:t>輸入姓名：</a:t>
            </a:r>
            <a:r>
              <a:rPr lang="en-US" altLang="zh-TW" sz="1200" dirty="0"/>
              <a:t>&lt;/label&gt;</a:t>
            </a:r>
          </a:p>
          <a:p>
            <a:r>
              <a:rPr lang="en-US" altLang="zh-TW" sz="1200" dirty="0"/>
              <a:t>        &lt;input type="text" name="username</a:t>
            </a:r>
            <a:r>
              <a:rPr lang="en-US" altLang="zh-TW" sz="1200" dirty="0" smtClean="0"/>
              <a:t>"&gt;</a:t>
            </a:r>
          </a:p>
          <a:p>
            <a:r>
              <a:rPr lang="en-US" altLang="zh-TW" sz="1200" dirty="0"/>
              <a:t> </a:t>
            </a:r>
            <a:r>
              <a:rPr lang="zh-TW" altLang="en-US" sz="1200" dirty="0" smtClean="0"/>
              <a:t>       </a:t>
            </a:r>
            <a:r>
              <a:rPr lang="en-US" altLang="zh-TW" sz="1200" dirty="0" smtClean="0"/>
              <a:t>&lt;</a:t>
            </a:r>
            <a:r>
              <a:rPr lang="en-US" altLang="zh-TW" sz="1200" dirty="0" err="1"/>
              <a:t>fieldset</a:t>
            </a:r>
            <a:r>
              <a:rPr lang="en-US" altLang="zh-TW" sz="1200" dirty="0"/>
              <a:t> data-role="</a:t>
            </a:r>
            <a:r>
              <a:rPr lang="en-US" altLang="zh-TW" sz="1200" dirty="0" err="1"/>
              <a:t>controlgroup</a:t>
            </a:r>
            <a:r>
              <a:rPr lang="en-US" altLang="zh-TW" sz="1200" dirty="0"/>
              <a:t>" data-type="horizontal"&gt;</a:t>
            </a:r>
            <a:endParaRPr lang="zh-TW" altLang="zh-TW" sz="1200" dirty="0"/>
          </a:p>
          <a:p>
            <a:r>
              <a:rPr lang="en-US" altLang="zh-TW" sz="1200" dirty="0"/>
              <a:t>          &lt;legend&gt;</a:t>
            </a:r>
            <a:r>
              <a:rPr lang="zh-TW" altLang="zh-TW" sz="1200" dirty="0"/>
              <a:t>您最喜歡哪種水果？</a:t>
            </a:r>
            <a:r>
              <a:rPr lang="en-US" altLang="zh-TW" sz="1200" dirty="0"/>
              <a:t>&lt;/legend&gt;</a:t>
            </a:r>
            <a:endParaRPr lang="zh-TW" altLang="zh-TW" sz="1200" dirty="0"/>
          </a:p>
          <a:p>
            <a:r>
              <a:rPr lang="en-US" altLang="zh-TW" sz="1200" dirty="0"/>
              <a:t>          &lt;input type="radio" name="fruit" id="kind1" value="peach"&gt;</a:t>
            </a:r>
            <a:endParaRPr lang="zh-TW" altLang="zh-TW" sz="1200" dirty="0"/>
          </a:p>
          <a:p>
            <a:r>
              <a:rPr lang="en-US" altLang="zh-TW" sz="1200" dirty="0"/>
              <a:t>          &lt;label for="kind1"&gt;</a:t>
            </a:r>
            <a:r>
              <a:rPr lang="zh-TW" altLang="zh-TW" sz="1200" dirty="0"/>
              <a:t>水蜜桃</a:t>
            </a:r>
            <a:r>
              <a:rPr lang="en-US" altLang="zh-TW" sz="1200" dirty="0"/>
              <a:t>&lt;/label&gt;</a:t>
            </a:r>
            <a:endParaRPr lang="zh-TW" altLang="zh-TW" sz="1200" dirty="0"/>
          </a:p>
          <a:p>
            <a:r>
              <a:rPr lang="en-US" altLang="zh-TW" sz="1200" dirty="0"/>
              <a:t>          &lt;input type="radio" name="fruit" id="kind2" value="apple"&gt;</a:t>
            </a:r>
            <a:endParaRPr lang="zh-TW" altLang="zh-TW" sz="1200" dirty="0"/>
          </a:p>
          <a:p>
            <a:r>
              <a:rPr lang="en-US" altLang="zh-TW" sz="1200" dirty="0"/>
              <a:t>          &lt;label for="kind2"&gt;</a:t>
            </a:r>
            <a:r>
              <a:rPr lang="zh-TW" altLang="zh-TW" sz="1200" dirty="0"/>
              <a:t>蘋果</a:t>
            </a:r>
            <a:r>
              <a:rPr lang="en-US" altLang="zh-TW" sz="1200" dirty="0"/>
              <a:t>&lt;/label&gt;</a:t>
            </a:r>
            <a:endParaRPr lang="zh-TW" altLang="zh-TW" sz="1200" dirty="0"/>
          </a:p>
          <a:p>
            <a:r>
              <a:rPr lang="en-US" altLang="zh-TW" sz="1200" dirty="0"/>
              <a:t>          &lt;input type="radio" name="fruit" id="kind3" value="banana"&gt;</a:t>
            </a:r>
            <a:endParaRPr lang="zh-TW" altLang="zh-TW" sz="1200" dirty="0"/>
          </a:p>
          <a:p>
            <a:r>
              <a:rPr lang="en-US" altLang="zh-TW" sz="1200" dirty="0"/>
              <a:t>          &lt;label for="kind3"&gt;</a:t>
            </a:r>
            <a:r>
              <a:rPr lang="zh-TW" altLang="zh-TW" sz="1200" dirty="0"/>
              <a:t>香蕉</a:t>
            </a:r>
            <a:r>
              <a:rPr lang="en-US" altLang="zh-TW" sz="1200" dirty="0"/>
              <a:t>&lt;/label&gt;</a:t>
            </a:r>
            <a:endParaRPr lang="zh-TW" altLang="zh-TW" sz="1200" dirty="0"/>
          </a:p>
          <a:p>
            <a:r>
              <a:rPr lang="en-US" altLang="zh-TW" sz="1200" dirty="0"/>
              <a:t>        &lt;/</a:t>
            </a:r>
            <a:r>
              <a:rPr lang="en-US" altLang="zh-TW" sz="1200" dirty="0" err="1"/>
              <a:t>fieldset</a:t>
            </a:r>
            <a:r>
              <a:rPr lang="en-US" altLang="zh-TW" sz="1200" dirty="0"/>
              <a:t>&gt;</a:t>
            </a:r>
            <a:endParaRPr lang="zh-TW" altLang="zh-TW" sz="1200" dirty="0"/>
          </a:p>
          <a:p>
            <a:r>
              <a:rPr lang="en-US" altLang="zh-TW" sz="1200" dirty="0"/>
              <a:t>      &lt;/div&gt;</a:t>
            </a:r>
            <a:endParaRPr lang="zh-TW" altLang="zh-TW" sz="1200" dirty="0"/>
          </a:p>
          <a:p>
            <a:r>
              <a:rPr lang="en-US" altLang="zh-TW" sz="1200" dirty="0"/>
              <a:t>      &lt;div data-role="</a:t>
            </a:r>
            <a:r>
              <a:rPr lang="en-US" altLang="zh-TW" sz="1200" dirty="0" err="1"/>
              <a:t>fieldcontain</a:t>
            </a:r>
            <a:r>
              <a:rPr lang="en-US" altLang="zh-TW" sz="1200" dirty="0"/>
              <a:t>"&gt;</a:t>
            </a:r>
            <a:endParaRPr lang="zh-TW" altLang="zh-TW" sz="1200" dirty="0"/>
          </a:p>
          <a:p>
            <a:r>
              <a:rPr lang="en-US" altLang="zh-TW" sz="1200" dirty="0"/>
              <a:t>        &lt;input type="submit" value="</a:t>
            </a:r>
            <a:r>
              <a:rPr lang="zh-TW" altLang="zh-TW" sz="1200" dirty="0"/>
              <a:t>確定</a:t>
            </a:r>
            <a:r>
              <a:rPr lang="en-US" altLang="zh-TW" sz="1200" dirty="0"/>
              <a:t>"&gt;</a:t>
            </a:r>
            <a:endParaRPr lang="zh-TW" altLang="zh-TW" sz="1200" dirty="0"/>
          </a:p>
          <a:p>
            <a:r>
              <a:rPr lang="en-US" altLang="zh-TW" sz="1200" dirty="0"/>
              <a:t>      &lt;/div&gt;</a:t>
            </a:r>
            <a:endParaRPr lang="zh-TW" altLang="zh-TW" sz="1200" dirty="0"/>
          </a:p>
          <a:p>
            <a:r>
              <a:rPr lang="en-US" altLang="zh-TW" sz="1200" dirty="0"/>
              <a:t>    &lt;/form&gt;</a:t>
            </a:r>
            <a:endParaRPr lang="zh-TW" altLang="zh-TW" sz="1200" dirty="0"/>
          </a:p>
          <a:p>
            <a:r>
              <a:rPr lang="en-US" altLang="zh-TW" sz="1200" dirty="0"/>
              <a:t>  &lt;/div&gt;</a:t>
            </a:r>
            <a:endParaRPr lang="zh-TW" altLang="zh-TW" sz="1200" dirty="0"/>
          </a:p>
          <a:p>
            <a:r>
              <a:rPr lang="en-US" altLang="zh-TW" sz="1200" dirty="0"/>
              <a:t>&lt;/div&gt;</a:t>
            </a:r>
            <a:r>
              <a:rPr lang="en-US" altLang="zh-TW" sz="1200" dirty="0" smtClean="0"/>
              <a:t> </a:t>
            </a:r>
            <a:endParaRPr lang="en-US" altLang="zh-TW" sz="1200" dirty="0"/>
          </a:p>
        </p:txBody>
      </p:sp>
      <p:sp>
        <p:nvSpPr>
          <p:cNvPr id="6" name="矩形 5"/>
          <p:cNvSpPr/>
          <p:nvPr/>
        </p:nvSpPr>
        <p:spPr>
          <a:xfrm>
            <a:off x="453642" y="6052721"/>
            <a:ext cx="270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&lt;\ch11\jQMform10.html&gt;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17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11-2</a:t>
            </a:r>
            <a:r>
              <a:rPr lang="zh-TW" altLang="zh-TW" dirty="0"/>
              <a:t>　撰寫</a:t>
            </a:r>
            <a:r>
              <a:rPr lang="en-US" altLang="zh-TW" dirty="0"/>
              <a:t>jQuery Mobile</a:t>
            </a:r>
            <a:r>
              <a:rPr lang="zh-TW" altLang="zh-TW" dirty="0"/>
              <a:t>行動版網頁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3110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800" dirty="0"/>
              <a:t>使用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開發行動網頁需要一些相關檔案，包括：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800" dirty="0"/>
              <a:t> 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核心</a:t>
            </a:r>
            <a:r>
              <a:rPr lang="en-US" altLang="zh-TW" sz="1800" dirty="0"/>
              <a:t>CSS </a:t>
            </a:r>
            <a:r>
              <a:rPr lang="zh-TW" altLang="en-US" sz="1800" dirty="0"/>
              <a:t>檔案 </a:t>
            </a:r>
            <a:r>
              <a:rPr lang="en-US" altLang="zh-TW" sz="1800" dirty="0"/>
              <a:t>( </a:t>
            </a:r>
            <a:r>
              <a:rPr lang="zh-TW" altLang="en-US" sz="1800" dirty="0"/>
              <a:t>例如</a:t>
            </a:r>
            <a:r>
              <a:rPr lang="en-US" altLang="zh-TW" sz="1800" dirty="0"/>
              <a:t>jquery.mobile-XX.min.css</a:t>
            </a:r>
            <a:r>
              <a:rPr lang="zh-TW" altLang="en-US" sz="1800" dirty="0"/>
              <a:t>，</a:t>
            </a:r>
            <a:r>
              <a:rPr lang="en-US" altLang="zh-TW" sz="1800" dirty="0"/>
              <a:t>XX </a:t>
            </a:r>
            <a:r>
              <a:rPr lang="zh-TW" altLang="en-US" sz="1800" dirty="0"/>
              <a:t>為版本</a:t>
            </a:r>
            <a:r>
              <a:rPr lang="en-US" altLang="zh-TW" sz="18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 jQuery </a:t>
            </a:r>
            <a:r>
              <a:rPr lang="zh-TW" altLang="en-US" sz="1800" dirty="0"/>
              <a:t>核心</a:t>
            </a:r>
            <a:r>
              <a:rPr lang="en-US" altLang="zh-TW" sz="1800" dirty="0"/>
              <a:t>JavaScript </a:t>
            </a:r>
            <a:r>
              <a:rPr lang="zh-TW" altLang="en-US" sz="1800" dirty="0"/>
              <a:t>檔案 </a:t>
            </a:r>
            <a:r>
              <a:rPr lang="en-US" altLang="zh-TW" sz="1800" dirty="0"/>
              <a:t>( </a:t>
            </a:r>
            <a:r>
              <a:rPr lang="zh-TW" altLang="en-US" sz="1800" dirty="0"/>
              <a:t>例如</a:t>
            </a:r>
            <a:r>
              <a:rPr lang="en-US" altLang="zh-TW" sz="1800" dirty="0"/>
              <a:t>jquery-XX.min.js)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 jQuery Mobile </a:t>
            </a:r>
            <a:r>
              <a:rPr lang="zh-TW" altLang="en-US" sz="1800" dirty="0"/>
              <a:t>核心</a:t>
            </a:r>
            <a:r>
              <a:rPr lang="en-US" altLang="zh-TW" sz="1800" dirty="0"/>
              <a:t>JavaScript </a:t>
            </a:r>
            <a:r>
              <a:rPr lang="zh-TW" altLang="en-US" sz="1800" dirty="0"/>
              <a:t>檔案 </a:t>
            </a:r>
            <a:r>
              <a:rPr lang="en-US" altLang="zh-TW" sz="1800" dirty="0"/>
              <a:t>( </a:t>
            </a:r>
            <a:r>
              <a:rPr lang="zh-TW" altLang="en-US" sz="1800" dirty="0"/>
              <a:t>例如</a:t>
            </a:r>
            <a:r>
              <a:rPr lang="en-US" altLang="zh-TW" sz="1800" dirty="0"/>
              <a:t>jquery.mobile-XX.min.js)</a:t>
            </a:r>
          </a:p>
          <a:p>
            <a:pPr marL="0" indent="0">
              <a:buNone/>
            </a:pPr>
            <a:r>
              <a:rPr lang="zh-TW" altLang="en-US" sz="1800" dirty="0"/>
              <a:t>對於這些檔案，我們可以透過下列兩種方式來取得：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800" dirty="0"/>
              <a:t>下載</a:t>
            </a:r>
            <a:r>
              <a:rPr lang="en-US" altLang="zh-TW" sz="1800" dirty="0"/>
              <a:t>jQuery </a:t>
            </a:r>
            <a:r>
              <a:rPr lang="zh-TW" altLang="en-US" sz="1800" dirty="0"/>
              <a:t>與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套件：到</a:t>
            </a:r>
            <a:r>
              <a:rPr lang="en-US" altLang="zh-TW" sz="1800" dirty="0"/>
              <a:t>http://jquery.com/download/  </a:t>
            </a:r>
            <a:r>
              <a:rPr lang="zh-TW" altLang="en-US" sz="1800" dirty="0"/>
              <a:t>和</a:t>
            </a:r>
            <a:r>
              <a:rPr lang="en-US" altLang="zh-TW" sz="1800" dirty="0"/>
              <a:t>http://jquerymobile.com/download/ </a:t>
            </a:r>
            <a:r>
              <a:rPr lang="zh-TW" altLang="en-US" sz="1800" dirty="0"/>
              <a:t>下載</a:t>
            </a:r>
            <a:r>
              <a:rPr lang="en-US" altLang="zh-TW" sz="1800" dirty="0"/>
              <a:t>jQuery </a:t>
            </a:r>
            <a:r>
              <a:rPr lang="zh-TW" altLang="en-US" sz="1800" dirty="0"/>
              <a:t>與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套件，例如</a:t>
            </a:r>
            <a:r>
              <a:rPr lang="en-US" altLang="zh-TW" sz="1800" dirty="0" smtClean="0"/>
              <a:t>jquery-2.2.3.min.js </a:t>
            </a:r>
            <a:r>
              <a:rPr lang="zh-TW" altLang="en-US" sz="1800" dirty="0"/>
              <a:t>和</a:t>
            </a:r>
            <a:r>
              <a:rPr lang="en-US" altLang="zh-TW" sz="1800" dirty="0" smtClean="0"/>
              <a:t>jquery.mobile-1.4.5.ZIP</a:t>
            </a:r>
            <a:r>
              <a:rPr lang="zh-TW" altLang="en-US" sz="1800" dirty="0"/>
              <a:t>，然後將解壓縮得到的檔案和資料夾複製到網站專案的根目錄。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800" dirty="0"/>
              <a:t>使用</a:t>
            </a:r>
            <a:r>
              <a:rPr lang="en-US" altLang="zh-TW" sz="1800" dirty="0"/>
              <a:t>CDN (Content Delivery Networks)</a:t>
            </a:r>
            <a:r>
              <a:rPr lang="zh-TW" altLang="en-US" sz="1800" dirty="0"/>
              <a:t>：在網頁中參考</a:t>
            </a:r>
            <a:r>
              <a:rPr lang="en-US" altLang="zh-TW" sz="1800" dirty="0"/>
              <a:t>jQuery </a:t>
            </a:r>
            <a:r>
              <a:rPr lang="zh-TW" altLang="en-US" sz="1800" dirty="0"/>
              <a:t>與</a:t>
            </a:r>
            <a:r>
              <a:rPr lang="en-US" altLang="zh-TW" sz="1800" dirty="0"/>
              <a:t>jQuery Mobile </a:t>
            </a:r>
            <a:r>
              <a:rPr lang="zh-TW" altLang="en-US" sz="1800" dirty="0"/>
              <a:t>官方網站提供的檔案，例如</a:t>
            </a:r>
            <a:r>
              <a:rPr lang="en-US" altLang="zh-TW" sz="1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5949280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&lt;link </a:t>
            </a:r>
            <a:r>
              <a:rPr lang="en-US" altLang="zh-TW" sz="1400" dirty="0" err="1"/>
              <a:t>rel</a:t>
            </a:r>
            <a:r>
              <a:rPr lang="en-US" altLang="zh-TW" sz="1400" dirty="0"/>
              <a:t>="stylesheet" </a:t>
            </a:r>
            <a:r>
              <a:rPr lang="en-US" altLang="zh-TW" sz="1400" dirty="0" err="1"/>
              <a:t>href</a:t>
            </a:r>
            <a:r>
              <a:rPr lang="en-US" altLang="zh-TW" sz="1400" dirty="0"/>
              <a:t>="http://code.jquery.com/mobile/1.4.5/jquery.mobile-1.4.5.min.css" /&gt;</a:t>
            </a:r>
            <a:endParaRPr lang="zh-TW" altLang="zh-TW" sz="1400" dirty="0"/>
          </a:p>
          <a:p>
            <a:r>
              <a:rPr lang="en-US" altLang="zh-TW" sz="1400" dirty="0"/>
              <a:t>&lt;script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="http://code.jquery.com/jquery-2.2.3.min.js"&gt;&lt;/script&gt;</a:t>
            </a:r>
            <a:endParaRPr lang="zh-TW" altLang="zh-TW" sz="1400" dirty="0"/>
          </a:p>
          <a:p>
            <a:r>
              <a:rPr lang="en-US" altLang="zh-TW" sz="1400" dirty="0"/>
              <a:t>&lt;script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="http://code.jquery.com/mobile/1.4.5/jquery.mobile-1.4.5.min.js"&gt;&lt;/script&gt;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1312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7544" y="2132856"/>
            <a:ext cx="8006533" cy="323165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/>
              <a:t>&lt;?</a:t>
            </a:r>
            <a:r>
              <a:rPr lang="en-US" altLang="zh-TW" sz="1200" dirty="0" err="1"/>
              <a:t>php</a:t>
            </a:r>
            <a:endParaRPr lang="en-US" altLang="zh-TW" sz="1200" dirty="0"/>
          </a:p>
          <a:p>
            <a:r>
              <a:rPr lang="en-US" altLang="zh-TW" sz="1200" dirty="0"/>
              <a:t>  $username = $_POST["username"];		</a:t>
            </a:r>
            <a:endParaRPr lang="zh-TW" altLang="en-US" sz="1200" dirty="0"/>
          </a:p>
          <a:p>
            <a:r>
              <a:rPr lang="zh-TW" altLang="en-US" sz="1200" dirty="0"/>
              <a:t>  </a:t>
            </a:r>
            <a:r>
              <a:rPr lang="en-US" altLang="zh-TW" sz="1200" dirty="0"/>
              <a:t>switch($_POST["fruit"])						</a:t>
            </a:r>
            <a:endParaRPr lang="zh-TW" altLang="en-US" sz="1200" dirty="0"/>
          </a:p>
          <a:p>
            <a:r>
              <a:rPr lang="zh-TW" altLang="en-US" sz="1200" dirty="0"/>
              <a:t>  </a:t>
            </a:r>
            <a:r>
              <a:rPr lang="en-US" altLang="zh-TW" sz="1200" dirty="0"/>
              <a:t>{</a:t>
            </a:r>
          </a:p>
          <a:p>
            <a:r>
              <a:rPr lang="en-US" altLang="zh-TW" sz="1200" dirty="0"/>
              <a:t>    case "peach":</a:t>
            </a:r>
          </a:p>
          <a:p>
            <a:r>
              <a:rPr lang="en-US" altLang="zh-TW" sz="1200" dirty="0"/>
              <a:t>      $fruit = "</a:t>
            </a:r>
            <a:r>
              <a:rPr lang="zh-TW" altLang="en-US" sz="1200" dirty="0"/>
              <a:t>水蜜桃</a:t>
            </a:r>
            <a:r>
              <a:rPr lang="en-US" altLang="zh-TW" sz="1200" dirty="0"/>
              <a:t>";</a:t>
            </a:r>
          </a:p>
          <a:p>
            <a:r>
              <a:rPr lang="en-US" altLang="zh-TW" sz="1200" dirty="0"/>
              <a:t>      break;</a:t>
            </a:r>
          </a:p>
          <a:p>
            <a:r>
              <a:rPr lang="en-US" altLang="zh-TW" sz="1200" dirty="0"/>
              <a:t>    case "apple":</a:t>
            </a:r>
          </a:p>
          <a:p>
            <a:r>
              <a:rPr lang="en-US" altLang="zh-TW" sz="1200" dirty="0"/>
              <a:t>      $fruit = "</a:t>
            </a:r>
            <a:r>
              <a:rPr lang="zh-TW" altLang="en-US" sz="1200" dirty="0"/>
              <a:t>蘋果</a:t>
            </a:r>
            <a:r>
              <a:rPr lang="en-US" altLang="zh-TW" sz="1200" dirty="0"/>
              <a:t>";</a:t>
            </a:r>
          </a:p>
          <a:p>
            <a:r>
              <a:rPr lang="en-US" altLang="zh-TW" sz="1200" dirty="0"/>
              <a:t>      break;</a:t>
            </a:r>
          </a:p>
          <a:p>
            <a:r>
              <a:rPr lang="en-US" altLang="zh-TW" sz="1200" dirty="0"/>
              <a:t>    case "banana":</a:t>
            </a:r>
          </a:p>
          <a:p>
            <a:r>
              <a:rPr lang="en-US" altLang="zh-TW" sz="1200" dirty="0"/>
              <a:t>      $fruit = "</a:t>
            </a:r>
            <a:r>
              <a:rPr lang="zh-TW" altLang="en-US" sz="1200" dirty="0"/>
              <a:t>香蕉</a:t>
            </a:r>
            <a:r>
              <a:rPr lang="en-US" altLang="zh-TW" sz="1200" dirty="0"/>
              <a:t>";</a:t>
            </a:r>
          </a:p>
          <a:p>
            <a:r>
              <a:rPr lang="en-US" altLang="zh-TW" sz="1200" dirty="0"/>
              <a:t>      break; </a:t>
            </a:r>
          </a:p>
          <a:p>
            <a:r>
              <a:rPr lang="en-US" altLang="zh-TW" sz="1200" dirty="0"/>
              <a:t>  }</a:t>
            </a:r>
          </a:p>
          <a:p>
            <a:r>
              <a:rPr lang="en-US" altLang="zh-TW" sz="1200" dirty="0"/>
              <a:t>?&gt;</a:t>
            </a:r>
          </a:p>
          <a:p>
            <a:r>
              <a:rPr lang="en-US" altLang="zh-TW" sz="1200" dirty="0"/>
              <a:t> &lt;p&gt;&lt;?</a:t>
            </a:r>
            <a:r>
              <a:rPr lang="en-US" altLang="zh-TW" sz="1200" dirty="0" err="1"/>
              <a:t>php</a:t>
            </a:r>
            <a:r>
              <a:rPr lang="en-US" altLang="zh-TW" sz="1200" dirty="0"/>
              <a:t> echo $username; ?&gt;</a:t>
            </a:r>
            <a:r>
              <a:rPr lang="zh-TW" altLang="en-US" sz="1200" dirty="0"/>
              <a:t>，您好！您最喜歡的水果是</a:t>
            </a:r>
            <a:r>
              <a:rPr lang="en-US" altLang="zh-TW" sz="1200" dirty="0"/>
              <a:t>&lt;?</a:t>
            </a:r>
            <a:r>
              <a:rPr lang="en-US" altLang="zh-TW" sz="1200" dirty="0" err="1"/>
              <a:t>php</a:t>
            </a:r>
            <a:r>
              <a:rPr lang="en-US" altLang="zh-TW" sz="1200" dirty="0"/>
              <a:t> echo $fruit; ?&gt;&lt;/p&gt;</a:t>
            </a:r>
          </a:p>
          <a:p>
            <a:r>
              <a:rPr lang="en-US" altLang="zh-TW" sz="1200" dirty="0" smtClean="0"/>
              <a:t> </a:t>
            </a:r>
            <a:endParaRPr lang="en-US" altLang="zh-TW" sz="1200" dirty="0"/>
          </a:p>
        </p:txBody>
      </p:sp>
      <p:sp>
        <p:nvSpPr>
          <p:cNvPr id="6" name="矩形 5"/>
          <p:cNvSpPr/>
          <p:nvPr/>
        </p:nvSpPr>
        <p:spPr>
          <a:xfrm>
            <a:off x="467544" y="5474985"/>
            <a:ext cx="2270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&lt;\ch11\</a:t>
            </a:r>
            <a:r>
              <a:rPr lang="en-US" altLang="zh-TW" dirty="0" err="1" smtClean="0"/>
              <a:t>confirm.php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94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59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下面是一個例子。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07" y="1340769"/>
            <a:ext cx="5817116" cy="54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588943" y="4005064"/>
            <a:ext cx="1651927" cy="24479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80312" y="4013286"/>
            <a:ext cx="1492063" cy="24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</a:t>
            </a:r>
            <a:r>
              <a:rPr lang="zh-TW" altLang="zh-TW" dirty="0"/>
              <a:t>　佈景主題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下面是一個例子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39552" y="2204864"/>
            <a:ext cx="61926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&lt;body&gt;</a:t>
            </a:r>
            <a:endParaRPr lang="zh-TW" altLang="zh-TW" sz="1600" dirty="0"/>
          </a:p>
          <a:p>
            <a:r>
              <a:rPr lang="en-US" altLang="zh-TW" sz="1600" dirty="0"/>
              <a:t>  &lt;div data-role="page"&gt;</a:t>
            </a:r>
            <a:endParaRPr lang="zh-TW" altLang="zh-TW" sz="1600" dirty="0"/>
          </a:p>
          <a:p>
            <a:r>
              <a:rPr lang="en-US" altLang="zh-TW" sz="1600" dirty="0"/>
              <a:t>    &lt;div data-role="header" data-theme="b"&gt;</a:t>
            </a:r>
            <a:endParaRPr lang="zh-TW" altLang="zh-TW" sz="1600" dirty="0"/>
          </a:p>
          <a:p>
            <a:r>
              <a:rPr lang="en-US" altLang="zh-TW" sz="1600" dirty="0"/>
              <a:t>      &lt;h1&gt;</a:t>
            </a:r>
            <a:r>
              <a:rPr lang="zh-TW" altLang="zh-TW" sz="1600" dirty="0"/>
              <a:t>航海王</a:t>
            </a:r>
            <a:r>
              <a:rPr lang="en-US" altLang="zh-TW" sz="1600" dirty="0"/>
              <a:t>&lt;/h1&gt;</a:t>
            </a:r>
            <a:endParaRPr lang="zh-TW" altLang="zh-TW" sz="1600" dirty="0"/>
          </a:p>
          <a:p>
            <a:r>
              <a:rPr lang="en-US" altLang="zh-TW" sz="1600" dirty="0"/>
              <a:t>    &lt;/div&gt;</a:t>
            </a:r>
            <a:endParaRPr lang="zh-TW" altLang="zh-TW" sz="1600" dirty="0"/>
          </a:p>
          <a:p>
            <a:r>
              <a:rPr lang="en-US" altLang="zh-TW" sz="1600" dirty="0"/>
              <a:t>    &lt;div data-role="content"&gt;</a:t>
            </a:r>
            <a:endParaRPr lang="zh-TW" altLang="zh-TW" sz="1600" dirty="0"/>
          </a:p>
          <a:p>
            <a:r>
              <a:rPr lang="en-US" altLang="zh-TW" sz="1600" dirty="0"/>
              <a:t>      &lt;p&gt;</a:t>
            </a:r>
            <a:r>
              <a:rPr lang="zh-TW" altLang="zh-TW" sz="1600" dirty="0"/>
              <a:t>海賊王黃金．羅傑遺留下一個被稱為</a:t>
            </a:r>
            <a:r>
              <a:rPr lang="en-US" altLang="zh-TW" sz="1600" dirty="0"/>
              <a:t>ONEPIECE</a:t>
            </a:r>
            <a:r>
              <a:rPr lang="zh-TW" altLang="zh-TW" sz="1600" dirty="0"/>
              <a:t>的神秘寶藏，</a:t>
            </a:r>
          </a:p>
          <a:p>
            <a:r>
              <a:rPr lang="en-US" altLang="zh-TW" sz="1600" dirty="0"/>
              <a:t>      </a:t>
            </a:r>
            <a:r>
              <a:rPr lang="zh-TW" altLang="zh-TW" sz="1600" dirty="0"/>
              <a:t>而主角「魯夫」找了海盜剋星「索隆」、女賊「娜美」、</a:t>
            </a:r>
          </a:p>
          <a:p>
            <a:r>
              <a:rPr lang="en-US" altLang="zh-TW" sz="1600" dirty="0"/>
              <a:t>      </a:t>
            </a:r>
            <a:r>
              <a:rPr lang="zh-TW" altLang="zh-TW" sz="1600" dirty="0"/>
              <a:t>可愛馴鹿「喬巴」等幾位夥伴要一起尋找傳說中的寶藏。</a:t>
            </a:r>
            <a:r>
              <a:rPr lang="en-US" altLang="zh-TW" sz="1600" dirty="0"/>
              <a:t>&lt;/p&gt;</a:t>
            </a:r>
            <a:endParaRPr lang="zh-TW" altLang="zh-TW" sz="1600" dirty="0"/>
          </a:p>
          <a:p>
            <a:r>
              <a:rPr lang="en-US" altLang="zh-TW" sz="1600" dirty="0"/>
              <a:t>    &lt;/div&gt;</a:t>
            </a:r>
            <a:endParaRPr lang="zh-TW" altLang="zh-TW" sz="1600" dirty="0"/>
          </a:p>
          <a:p>
            <a:r>
              <a:rPr lang="en-US" altLang="zh-TW" sz="1600" dirty="0"/>
              <a:t>    &lt;div data-role="footer" data-position="fixed" data-theme="b"&gt;</a:t>
            </a:r>
            <a:endParaRPr lang="zh-TW" altLang="zh-TW" sz="1600" dirty="0"/>
          </a:p>
          <a:p>
            <a:r>
              <a:rPr lang="en-US" altLang="zh-TW" sz="1600" dirty="0"/>
              <a:t>      &lt;h4&gt;&amp;copy;</a:t>
            </a:r>
            <a:r>
              <a:rPr lang="zh-TW" altLang="zh-TW" sz="1600" dirty="0"/>
              <a:t>快樂影視</a:t>
            </a:r>
            <a:r>
              <a:rPr lang="en-US" altLang="zh-TW" sz="1600" dirty="0"/>
              <a:t>&lt;/h4&gt;</a:t>
            </a:r>
            <a:endParaRPr lang="zh-TW" altLang="zh-TW" sz="1600" dirty="0"/>
          </a:p>
          <a:p>
            <a:r>
              <a:rPr lang="en-US" altLang="zh-TW" sz="1600" dirty="0"/>
              <a:t>    &lt;/div&gt;</a:t>
            </a:r>
            <a:endParaRPr lang="zh-TW" altLang="zh-TW" sz="1600" dirty="0"/>
          </a:p>
          <a:p>
            <a:r>
              <a:rPr lang="en-US" altLang="zh-TW" sz="1600" dirty="0"/>
              <a:t>  &lt;/div&gt;</a:t>
            </a:r>
            <a:endParaRPr lang="zh-TW" altLang="zh-TW" sz="1600" dirty="0"/>
          </a:p>
          <a:p>
            <a:r>
              <a:rPr lang="en-US" altLang="zh-TW" sz="1600" dirty="0"/>
              <a:t>&lt;/body&gt;</a:t>
            </a:r>
            <a:endParaRPr lang="zh-TW" altLang="en-US" sz="1600" dirty="0"/>
          </a:p>
        </p:txBody>
      </p:sp>
      <p:pic>
        <p:nvPicPr>
          <p:cNvPr id="33" name="圖片 32"/>
          <p:cNvPicPr/>
          <p:nvPr/>
        </p:nvPicPr>
        <p:blipFill>
          <a:blip r:embed="rId2"/>
          <a:stretch>
            <a:fillRect/>
          </a:stretch>
        </p:blipFill>
        <p:spPr>
          <a:xfrm>
            <a:off x="6660232" y="4131253"/>
            <a:ext cx="1944216" cy="24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6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</a:t>
            </a:r>
            <a:r>
              <a:rPr lang="zh-TW" altLang="zh-TW" dirty="0"/>
              <a:t>　超連結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jQuery Mobile </a:t>
            </a:r>
            <a:r>
              <a:rPr lang="zh-TW" altLang="en-US" dirty="0"/>
              <a:t>文件的超連結可以分為下列幾種類型：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內部連結 </a:t>
            </a:r>
            <a:r>
              <a:rPr lang="en-US" altLang="zh-TW" dirty="0"/>
              <a:t>(internal link)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</a:t>
            </a:r>
            <a:r>
              <a:rPr lang="zh-TW" altLang="en-US" dirty="0"/>
              <a:t>外部連結 </a:t>
            </a:r>
            <a:r>
              <a:rPr lang="en-US" altLang="zh-TW" dirty="0"/>
              <a:t>(external link)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絕對外部連結 </a:t>
            </a:r>
            <a:r>
              <a:rPr lang="en-US" altLang="zh-TW" dirty="0"/>
              <a:t>(absolute external link)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0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11-4-1</a:t>
            </a:r>
            <a:r>
              <a:rPr lang="zh-TW" altLang="zh-TW" dirty="0"/>
              <a:t>　內部連結</a:t>
            </a:r>
            <a:endParaRPr lang="zh-TW" altLang="en-US" dirty="0"/>
          </a:p>
        </p:txBody>
      </p:sp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32000" y="1844824"/>
            <a:ext cx="831646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marL="813600" indent="-2304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marL="11430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marL="16002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–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marL="20574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»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3200" lvl="1" indent="0">
              <a:buNone/>
            </a:pPr>
            <a:r>
              <a:rPr kumimoji="0" lang="zh-TW" altLang="en-US" dirty="0" smtClean="0"/>
              <a:t>我們直接以下面的例子說明如何建立內部連結。 </a:t>
            </a:r>
          </a:p>
          <a:p>
            <a:pPr lvl="1"/>
            <a:endParaRPr kumimoji="0"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380255"/>
            <a:ext cx="6408712" cy="375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35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980728"/>
            <a:ext cx="64087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&lt;body&gt;</a:t>
            </a:r>
            <a:endParaRPr lang="zh-TW" altLang="zh-TW" sz="1400" dirty="0"/>
          </a:p>
          <a:p>
            <a:r>
              <a:rPr lang="en-US" altLang="zh-TW" sz="1400" dirty="0"/>
              <a:t>  &lt;div data-role="page" </a:t>
            </a:r>
            <a:r>
              <a:rPr lang="en-US" altLang="zh-TW" sz="1400" b="1" dirty="0"/>
              <a:t>id="</a:t>
            </a:r>
            <a:r>
              <a:rPr lang="en-US" altLang="zh-TW" sz="1400" b="1" dirty="0" err="1"/>
              <a:t>firstPage</a:t>
            </a:r>
            <a:r>
              <a:rPr lang="en-US" altLang="zh-TW" sz="1400" b="1" dirty="0"/>
              <a:t>"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&lt;div data-role="header" data-theme="b"&gt;</a:t>
            </a:r>
            <a:endParaRPr lang="zh-TW" altLang="zh-TW" sz="1400" dirty="0"/>
          </a:p>
          <a:p>
            <a:r>
              <a:rPr lang="en-US" altLang="zh-TW" sz="1400" dirty="0"/>
              <a:t>      &lt;h1&gt;</a:t>
            </a:r>
            <a:r>
              <a:rPr lang="zh-TW" altLang="zh-TW" sz="1400" dirty="0"/>
              <a:t>航海王</a:t>
            </a:r>
            <a:r>
              <a:rPr lang="en-US" altLang="zh-TW" sz="1400" dirty="0"/>
              <a:t>&lt;/h1&gt;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data-role="content"&gt;</a:t>
            </a:r>
            <a:endParaRPr lang="zh-TW" altLang="zh-TW" sz="1400" dirty="0"/>
          </a:p>
          <a:p>
            <a:r>
              <a:rPr lang="en-US" altLang="zh-TW" sz="1400" dirty="0"/>
              <a:t>      </a:t>
            </a:r>
            <a:r>
              <a:rPr lang="en-US" altLang="zh-TW" sz="1400" b="1" dirty="0"/>
              <a:t>&lt;p&gt;</a:t>
            </a:r>
            <a:r>
              <a:rPr lang="zh-TW" altLang="zh-TW" sz="1400" b="1" dirty="0"/>
              <a:t>這是第一頁，前往</a:t>
            </a:r>
            <a:r>
              <a:rPr lang="en-US" altLang="zh-TW" sz="1400" b="1" dirty="0"/>
              <a:t>&lt;a </a:t>
            </a:r>
            <a:r>
              <a:rPr lang="en-US" altLang="zh-TW" sz="1400" b="1" dirty="0" err="1"/>
              <a:t>href</a:t>
            </a:r>
            <a:r>
              <a:rPr lang="en-US" altLang="zh-TW" sz="1400" b="1" dirty="0"/>
              <a:t>="#</a:t>
            </a:r>
            <a:r>
              <a:rPr lang="en-US" altLang="zh-TW" sz="1400" b="1" dirty="0" err="1"/>
              <a:t>secondPage</a:t>
            </a:r>
            <a:r>
              <a:rPr lang="en-US" altLang="zh-TW" sz="1400" b="1" dirty="0"/>
              <a:t>"&gt;</a:t>
            </a:r>
            <a:r>
              <a:rPr lang="zh-TW" altLang="zh-TW" sz="1400" b="1" dirty="0"/>
              <a:t>第二頁</a:t>
            </a:r>
            <a:r>
              <a:rPr lang="en-US" altLang="zh-TW" sz="1400" b="1" dirty="0"/>
              <a:t>&lt;/a&gt;</a:t>
            </a:r>
            <a:r>
              <a:rPr lang="zh-TW" altLang="zh-TW" sz="1400" b="1" dirty="0"/>
              <a:t>。</a:t>
            </a:r>
            <a:r>
              <a:rPr lang="en-US" altLang="zh-TW" sz="1400" b="1" dirty="0"/>
              <a:t>&lt;/p&gt;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data-role="footer" data-theme="b"&gt;</a:t>
            </a:r>
            <a:endParaRPr lang="zh-TW" altLang="zh-TW" sz="1400" dirty="0"/>
          </a:p>
          <a:p>
            <a:r>
              <a:rPr lang="en-US" altLang="zh-TW" sz="1400" dirty="0"/>
              <a:t>      &lt;h4&gt;&amp;copy;</a:t>
            </a:r>
            <a:r>
              <a:rPr lang="zh-TW" altLang="zh-TW" sz="1400" dirty="0"/>
              <a:t>快樂影視</a:t>
            </a:r>
            <a:r>
              <a:rPr lang="en-US" altLang="zh-TW" sz="1400" dirty="0"/>
              <a:t>&lt;/h4&gt;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&lt;/div&gt;</a:t>
            </a:r>
            <a:endParaRPr lang="zh-TW" altLang="zh-TW" sz="1400" dirty="0"/>
          </a:p>
          <a:p>
            <a:r>
              <a:rPr lang="en-US" altLang="zh-TW" sz="1400" dirty="0"/>
              <a:t>  &lt;div data-role="page" </a:t>
            </a:r>
            <a:r>
              <a:rPr lang="en-US" altLang="zh-TW" sz="1400" b="1" dirty="0"/>
              <a:t>id="</a:t>
            </a:r>
            <a:r>
              <a:rPr lang="en-US" altLang="zh-TW" sz="1400" b="1" dirty="0" err="1"/>
              <a:t>secondPage</a:t>
            </a:r>
            <a:r>
              <a:rPr lang="en-US" altLang="zh-TW" sz="1400" b="1" dirty="0"/>
              <a:t>"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&lt;div data-role="header" data-theme="b"&gt;</a:t>
            </a:r>
            <a:endParaRPr lang="zh-TW" altLang="zh-TW" sz="1400" dirty="0"/>
          </a:p>
          <a:p>
            <a:r>
              <a:rPr lang="en-US" altLang="zh-TW" sz="1400" dirty="0"/>
              <a:t>      &lt;h1&gt;</a:t>
            </a:r>
            <a:r>
              <a:rPr lang="zh-TW" altLang="zh-TW" sz="1400" dirty="0"/>
              <a:t>航海王</a:t>
            </a:r>
            <a:r>
              <a:rPr lang="en-US" altLang="zh-TW" sz="1400" dirty="0"/>
              <a:t>&lt;/h1&gt;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data-role="content"&gt;</a:t>
            </a:r>
            <a:endParaRPr lang="zh-TW" altLang="zh-TW" sz="1400" dirty="0"/>
          </a:p>
          <a:p>
            <a:r>
              <a:rPr lang="en-US" altLang="zh-TW" sz="1400" dirty="0"/>
              <a:t>      </a:t>
            </a:r>
            <a:r>
              <a:rPr lang="en-US" altLang="zh-TW" sz="1400" b="1" dirty="0"/>
              <a:t>&lt;p&gt;</a:t>
            </a:r>
            <a:r>
              <a:rPr lang="zh-TW" altLang="zh-TW" sz="1400" b="1" dirty="0"/>
              <a:t>這是第二頁，返回</a:t>
            </a:r>
            <a:r>
              <a:rPr lang="en-US" altLang="zh-TW" sz="1400" b="1" dirty="0"/>
              <a:t>&lt;a </a:t>
            </a:r>
            <a:r>
              <a:rPr lang="en-US" altLang="zh-TW" sz="1400" b="1" dirty="0" err="1"/>
              <a:t>href</a:t>
            </a:r>
            <a:r>
              <a:rPr lang="en-US" altLang="zh-TW" sz="1400" b="1" dirty="0"/>
              <a:t>="#</a:t>
            </a:r>
            <a:r>
              <a:rPr lang="en-US" altLang="zh-TW" sz="1400" b="1" dirty="0" err="1"/>
              <a:t>firstPage</a:t>
            </a:r>
            <a:r>
              <a:rPr lang="en-US" altLang="zh-TW" sz="1400" b="1" dirty="0"/>
              <a:t>"&gt;</a:t>
            </a:r>
            <a:r>
              <a:rPr lang="zh-TW" altLang="zh-TW" sz="1400" b="1" dirty="0"/>
              <a:t>第一頁</a:t>
            </a:r>
            <a:r>
              <a:rPr lang="en-US" altLang="zh-TW" sz="1400" b="1" dirty="0"/>
              <a:t>&lt;/a&gt;</a:t>
            </a:r>
            <a:r>
              <a:rPr lang="zh-TW" altLang="zh-TW" sz="1400" b="1" dirty="0"/>
              <a:t>。</a:t>
            </a:r>
            <a:r>
              <a:rPr lang="en-US" altLang="zh-TW" sz="1400" b="1" dirty="0"/>
              <a:t>&lt;/p&gt;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  &lt;div data-role="footer" data-theme="b"&gt;</a:t>
            </a:r>
            <a:endParaRPr lang="zh-TW" altLang="zh-TW" sz="1400" dirty="0"/>
          </a:p>
          <a:p>
            <a:r>
              <a:rPr lang="en-US" altLang="zh-TW" sz="1400" dirty="0"/>
              <a:t>      &lt;h4&gt;&amp;copy;</a:t>
            </a:r>
            <a:r>
              <a:rPr lang="zh-TW" altLang="zh-TW" sz="1400" dirty="0"/>
              <a:t>快樂影視</a:t>
            </a:r>
            <a:r>
              <a:rPr lang="en-US" altLang="zh-TW" sz="1400" dirty="0"/>
              <a:t>&lt;/h4&gt;</a:t>
            </a:r>
            <a:endParaRPr lang="zh-TW" altLang="zh-TW" sz="1400" dirty="0"/>
          </a:p>
          <a:p>
            <a:r>
              <a:rPr lang="en-US" altLang="zh-TW" sz="1400" dirty="0"/>
              <a:t>    &lt;/div&gt;</a:t>
            </a:r>
            <a:endParaRPr lang="zh-TW" altLang="zh-TW" sz="1400" dirty="0"/>
          </a:p>
          <a:p>
            <a:r>
              <a:rPr lang="en-US" altLang="zh-TW" sz="1400" dirty="0"/>
              <a:t>  &lt;/div&gt;</a:t>
            </a:r>
            <a:endParaRPr lang="zh-TW" altLang="zh-TW" sz="1400" dirty="0"/>
          </a:p>
          <a:p>
            <a:r>
              <a:rPr lang="en-US" altLang="zh-TW" sz="1400" dirty="0"/>
              <a:t>&lt;/body&gt;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285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kern="1200" cap="none" spc="0" normalizeH="0" baseline="0" noProof="0" dirty="0" smtClean="0">
            <a:ln>
              <a:noFill/>
            </a:ln>
            <a:solidFill>
              <a:schemeClr val="accent2">
                <a:lumMod val="75000"/>
              </a:schemeClr>
            </a:solidFill>
            <a:effectLst/>
            <a:uLnTx/>
            <a:uFillTx/>
            <a:latin typeface="Arial" pitchFamily="34" charset="0"/>
            <a:ea typeface="標楷體" pitchFamily="65" charset="-120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</TotalTime>
  <Words>2664</Words>
  <Application>Microsoft Office PowerPoint</Application>
  <PresentationFormat>如螢幕大小 (4:3)</PresentationFormat>
  <Paragraphs>289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Arial Unicode MS</vt:lpstr>
      <vt:lpstr>新細明體</vt:lpstr>
      <vt:lpstr>標楷體</vt:lpstr>
      <vt:lpstr>Arial</vt:lpstr>
      <vt:lpstr>Calibri</vt:lpstr>
      <vt:lpstr>Wingdings</vt:lpstr>
      <vt:lpstr>Office 佈景主題</vt:lpstr>
      <vt:lpstr>PowerPoint 簡報</vt:lpstr>
      <vt:lpstr>     11 jQuery Mobile行動版網頁</vt:lpstr>
      <vt:lpstr>11-1認識jQuery Mobile</vt:lpstr>
      <vt:lpstr>11-2　撰寫jQuery Mobile行動版網頁</vt:lpstr>
      <vt:lpstr>PowerPoint 簡報</vt:lpstr>
      <vt:lpstr>11-3　佈景主題</vt:lpstr>
      <vt:lpstr>11-4　超連結</vt:lpstr>
      <vt:lpstr>11-4-1　內部連結</vt:lpstr>
      <vt:lpstr>PowerPoint 簡報</vt:lpstr>
      <vt:lpstr>11-4-2　外部連結</vt:lpstr>
      <vt:lpstr>PowerPoint 簡報</vt:lpstr>
      <vt:lpstr>11-4-3　絕對外部連結</vt:lpstr>
      <vt:lpstr>11-5　對話方塊</vt:lpstr>
      <vt:lpstr>PowerPoint 簡報</vt:lpstr>
      <vt:lpstr>11-6　按鈕</vt:lpstr>
      <vt:lpstr>11-6-2　設定按鈕的圖示</vt:lpstr>
      <vt:lpstr>11-6-3 設定按鈕的佈景主題 </vt:lpstr>
      <vt:lpstr>11-6-4　設定按鈕的特殊效果</vt:lpstr>
      <vt:lpstr>11-6-5　設定控制群組</vt:lpstr>
      <vt:lpstr>11-7　工具列</vt:lpstr>
      <vt:lpstr>11-7-2　頁尾列</vt:lpstr>
      <vt:lpstr>11-8　導覽列</vt:lpstr>
      <vt:lpstr>11-9　可摺疊區塊</vt:lpstr>
      <vt:lpstr>11-10　可摺疊區塊群組</vt:lpstr>
      <vt:lpstr>11-11　清單檢視</vt:lpstr>
      <vt:lpstr>11-11-2　設定分隔線</vt:lpstr>
      <vt:lpstr>11-11-3　設定計數氣泡與側邊內容</vt:lpstr>
      <vt:lpstr>11-11-4　設定搜尋功能</vt:lpstr>
      <vt:lpstr>11-11-5　設定圖示與縮圖</vt:lpstr>
      <vt:lpstr>11-12　表單</vt:lpstr>
      <vt:lpstr>11-12-2　文字輸入欄位</vt:lpstr>
      <vt:lpstr>11-12-3　日期時間輸入欄位</vt:lpstr>
      <vt:lpstr>11-12-4　多行文字方塊</vt:lpstr>
      <vt:lpstr>11-12-5　撥動式切換開關</vt:lpstr>
      <vt:lpstr>10-12-6　下拉式功能表</vt:lpstr>
      <vt:lpstr>10-12-7　核取方塊</vt:lpstr>
      <vt:lpstr>11-12-8　選擇鈕</vt:lpstr>
      <vt:lpstr>11-12-9　讀取表單欄位的資料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vitasmile</dc:creator>
  <cp:lastModifiedBy>novia_chiang 江佳慧</cp:lastModifiedBy>
  <cp:revision>940</cp:revision>
  <dcterms:created xsi:type="dcterms:W3CDTF">2011-06-02T11:36:30Z</dcterms:created>
  <dcterms:modified xsi:type="dcterms:W3CDTF">2017-01-18T08:21:11Z</dcterms:modified>
</cp:coreProperties>
</file>